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71" r:id="rId3"/>
    <p:sldId id="278" r:id="rId4"/>
    <p:sldId id="257" r:id="rId5"/>
    <p:sldId id="279" r:id="rId6"/>
    <p:sldId id="272" r:id="rId7"/>
    <p:sldId id="264" r:id="rId8"/>
    <p:sldId id="259" r:id="rId9"/>
    <p:sldId id="260" r:id="rId10"/>
    <p:sldId id="276" r:id="rId11"/>
    <p:sldId id="258" r:id="rId12"/>
    <p:sldId id="265" r:id="rId13"/>
    <p:sldId id="266" r:id="rId14"/>
    <p:sldId id="267" r:id="rId15"/>
    <p:sldId id="270" r:id="rId16"/>
    <p:sldId id="269" r:id="rId17"/>
    <p:sldId id="275" r:id="rId18"/>
    <p:sldId id="282" r:id="rId19"/>
    <p:sldId id="263" r:id="rId20"/>
    <p:sldId id="284" r:id="rId21"/>
    <p:sldId id="280" r:id="rId22"/>
    <p:sldId id="274" r:id="rId23"/>
    <p:sldId id="27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687" autoAdjust="0"/>
  </p:normalViewPr>
  <p:slideViewPr>
    <p:cSldViewPr snapToGrid="0">
      <p:cViewPr>
        <p:scale>
          <a:sx n="66" d="100"/>
          <a:sy n="66" d="100"/>
        </p:scale>
        <p:origin x="644" y="-2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8268B-BFDB-41CB-A855-7D6F4BBC18FA}" type="datetimeFigureOut">
              <a:rPr lang="en-US" smtClean="0"/>
              <a:t>12/25/2023</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6A84FA-517E-40FC-844D-DFA44BC3178A}" type="slidenum">
              <a:rPr lang="en-US" smtClean="0"/>
              <a:t>‹#›</a:t>
            </a:fld>
            <a:endParaRPr lang="en-US"/>
          </a:p>
        </p:txBody>
      </p:sp>
    </p:spTree>
    <p:extLst>
      <p:ext uri="{BB962C8B-B14F-4D97-AF65-F5344CB8AC3E}">
        <p14:creationId xmlns:p14="http://schemas.microsoft.com/office/powerpoint/2010/main" val="299539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err="1"/>
              <a:t>AutoDL</a:t>
            </a:r>
            <a:r>
              <a:rPr lang="en-US" dirty="0"/>
              <a:t> is an online platform that provides cloud-based deep learning development environments. It's designed to offer researchers and developers easy access to powerful computational resources for training and deploying deep learning models.</a:t>
            </a:r>
          </a:p>
          <a:p>
            <a:endParaRPr lang="en-US" dirty="0"/>
          </a:p>
          <a:p>
            <a:r>
              <a:rPr lang="en-US" dirty="0"/>
              <a:t>- **Access to Powerful Hardware**: offers remote access to powerful GPUs and CPUs, facilitating deep learning tasks based on their project needs.</a:t>
            </a:r>
          </a:p>
          <a:p>
            <a:r>
              <a:rPr lang="en-US" dirty="0"/>
              <a:t>- **Flexible Environment**: supports a wide range of deep learning frameworks and tools, such as TensorFlow, </a:t>
            </a:r>
            <a:r>
              <a:rPr lang="en-US" dirty="0" err="1"/>
              <a:t>PyTorch</a:t>
            </a:r>
            <a:r>
              <a:rPr lang="en-US" dirty="0"/>
              <a:t>, and </a:t>
            </a:r>
            <a:r>
              <a:rPr lang="en-US" dirty="0" err="1"/>
              <a:t>Keras</a:t>
            </a:r>
            <a:r>
              <a:rPr lang="en-US" dirty="0"/>
              <a:t>.</a:t>
            </a:r>
          </a:p>
          <a:p>
            <a:r>
              <a:rPr lang="en-US" dirty="0"/>
              <a:t>- **Remote Accessibility &amp; Collaboration Friendly**: Facilitates sharing of resources and collaboration among team members.</a:t>
            </a:r>
          </a:p>
        </p:txBody>
      </p:sp>
      <p:sp>
        <p:nvSpPr>
          <p:cNvPr id="4" name="灯片编号占位符 3"/>
          <p:cNvSpPr>
            <a:spLocks noGrp="1"/>
          </p:cNvSpPr>
          <p:nvPr>
            <p:ph type="sldNum" sz="quarter" idx="5"/>
          </p:nvPr>
        </p:nvSpPr>
        <p:spPr/>
        <p:txBody>
          <a:bodyPr/>
          <a:lstStyle/>
          <a:p>
            <a:fld id="{0B6A84FA-517E-40FC-844D-DFA44BC3178A}" type="slidenum">
              <a:rPr lang="en-US" smtClean="0"/>
              <a:t>8</a:t>
            </a:fld>
            <a:endParaRPr lang="en-US"/>
          </a:p>
        </p:txBody>
      </p:sp>
    </p:spTree>
    <p:extLst>
      <p:ext uri="{BB962C8B-B14F-4D97-AF65-F5344CB8AC3E}">
        <p14:creationId xmlns:p14="http://schemas.microsoft.com/office/powerpoint/2010/main" val="2547900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b="0" i="0" dirty="0">
                <a:solidFill>
                  <a:srgbClr val="333333"/>
                </a:solidFill>
                <a:effectLst/>
                <a:latin typeface="Open Sans" panose="020B0606030504020204" pitchFamily="34" charset="0"/>
              </a:rPr>
              <a:t>The KITTI dataset is a renowned and comprehensive dataset used primarily for evaluating computer vision tasks in the context of autonomous driving.</a:t>
            </a:r>
            <a:endParaRPr lang="en-US" dirty="0"/>
          </a:p>
        </p:txBody>
      </p:sp>
      <p:sp>
        <p:nvSpPr>
          <p:cNvPr id="4" name="灯片编号占位符 3"/>
          <p:cNvSpPr>
            <a:spLocks noGrp="1"/>
          </p:cNvSpPr>
          <p:nvPr>
            <p:ph type="sldNum" sz="quarter" idx="5"/>
          </p:nvPr>
        </p:nvSpPr>
        <p:spPr/>
        <p:txBody>
          <a:bodyPr/>
          <a:lstStyle/>
          <a:p>
            <a:fld id="{0B6A84FA-517E-40FC-844D-DFA44BC3178A}" type="slidenum">
              <a:rPr lang="en-US" smtClean="0"/>
              <a:t>10</a:t>
            </a:fld>
            <a:endParaRPr lang="en-US"/>
          </a:p>
        </p:txBody>
      </p:sp>
    </p:spTree>
    <p:extLst>
      <p:ext uri="{BB962C8B-B14F-4D97-AF65-F5344CB8AC3E}">
        <p14:creationId xmlns:p14="http://schemas.microsoft.com/office/powerpoint/2010/main" val="28302532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mj-lt"/>
              <a:buAutoNum type="arabicPeriod"/>
            </a:pPr>
            <a:r>
              <a:rPr lang="en-US" b="1" i="0" dirty="0">
                <a:solidFill>
                  <a:srgbClr val="333333"/>
                </a:solidFill>
                <a:effectLst/>
                <a:latin typeface="Open Sans" panose="020B0606030504020204" pitchFamily="34" charset="0"/>
              </a:rPr>
              <a:t>Language Interpretation</a:t>
            </a:r>
            <a:r>
              <a:rPr lang="en-US" b="0" i="0" dirty="0">
                <a:solidFill>
                  <a:srgbClr val="333333"/>
                </a:solidFill>
                <a:effectLst/>
                <a:latin typeface="Open Sans" panose="020B0606030504020204" pitchFamily="34" charset="0"/>
              </a:rPr>
              <a:t>: LMC processes natural language inputs, such as descriptions or commands, to extract relevant information about the objects to be tracked in video sequences.</a:t>
            </a:r>
          </a:p>
          <a:p>
            <a:pPr algn="l">
              <a:buFont typeface="+mj-lt"/>
              <a:buAutoNum type="arabicPeriod"/>
            </a:pPr>
            <a:r>
              <a:rPr lang="en-US" b="1" i="0" dirty="0">
                <a:solidFill>
                  <a:srgbClr val="333333"/>
                </a:solidFill>
                <a:effectLst/>
                <a:latin typeface="Open Sans" panose="020B0606030504020204" pitchFamily="34" charset="0"/>
              </a:rPr>
              <a:t>Feature Extraction and Embedding</a:t>
            </a:r>
            <a:r>
              <a:rPr lang="en-US" b="0" i="0" dirty="0">
                <a:solidFill>
                  <a:srgbClr val="333333"/>
                </a:solidFill>
                <a:effectLst/>
                <a:latin typeface="Open Sans" panose="020B0606030504020204" pitchFamily="34" charset="0"/>
              </a:rPr>
              <a:t>: It converts textual data into a machine-readable format, often through the generation of word vectors or embeddings. This transformation allows the system to match linguistic descriptions with visual elements.</a:t>
            </a:r>
          </a:p>
          <a:p>
            <a:pPr algn="l">
              <a:buFont typeface="+mj-lt"/>
              <a:buAutoNum type="arabicPeriod"/>
            </a:pPr>
            <a:r>
              <a:rPr lang="en-US" b="1" i="0" dirty="0">
                <a:solidFill>
                  <a:srgbClr val="333333"/>
                </a:solidFill>
                <a:effectLst/>
                <a:latin typeface="Open Sans" panose="020B0606030504020204" pitchFamily="34" charset="0"/>
              </a:rPr>
              <a:t>Synergy with Visual Tracking</a:t>
            </a:r>
            <a:r>
              <a:rPr lang="en-US" b="0" i="0" dirty="0">
                <a:solidFill>
                  <a:srgbClr val="333333"/>
                </a:solidFill>
                <a:effectLst/>
                <a:latin typeface="Open Sans" panose="020B0606030504020204" pitchFamily="34" charset="0"/>
              </a:rPr>
              <a:t>: LMC's output is integrated with RMOT's visual processing components. This integration enables the system to identify and follow specific objects in video frames based on the language input, enhancing the tracking accuracy and applicability in complex scenarios.</a:t>
            </a:r>
            <a:endParaRPr lang="en-US" b="1" i="0" dirty="0">
              <a:solidFill>
                <a:srgbClr val="333333"/>
              </a:solidFill>
              <a:effectLst/>
              <a:latin typeface="Open Sans" panose="020B0606030504020204" pitchFamily="34" charset="0"/>
            </a:endParaRPr>
          </a:p>
          <a:p>
            <a:pPr algn="l">
              <a:buFont typeface="Arial" panose="020B0604020202020204" pitchFamily="34" charset="0"/>
              <a:buChar char="•"/>
            </a:pPr>
            <a:r>
              <a:rPr lang="en-US" b="1" i="0" dirty="0">
                <a:solidFill>
                  <a:srgbClr val="333333"/>
                </a:solidFill>
                <a:effectLst/>
                <a:latin typeface="Open Sans" panose="020B0606030504020204" pitchFamily="34" charset="0"/>
              </a:rPr>
              <a:t>Enhanced Precision</a:t>
            </a:r>
            <a:r>
              <a:rPr lang="en-US" b="0" i="0" dirty="0">
                <a:solidFill>
                  <a:srgbClr val="333333"/>
                </a:solidFill>
                <a:effectLst/>
                <a:latin typeface="Open Sans" panose="020B0606030504020204" pitchFamily="34" charset="0"/>
              </a:rPr>
              <a:t>: By understanding contextual language cues, LMC allows RMOT systems to track objects more precisely based on descriptions.</a:t>
            </a:r>
          </a:p>
          <a:p>
            <a:pPr algn="l">
              <a:buFont typeface="Arial" panose="020B0604020202020204" pitchFamily="34" charset="0"/>
              <a:buChar char="•"/>
            </a:pPr>
            <a:r>
              <a:rPr lang="en-US" b="1" i="0" dirty="0">
                <a:solidFill>
                  <a:srgbClr val="333333"/>
                </a:solidFill>
                <a:effectLst/>
                <a:latin typeface="Open Sans" panose="020B0606030504020204" pitchFamily="34" charset="0"/>
              </a:rPr>
              <a:t>Flexibility</a:t>
            </a:r>
            <a:r>
              <a:rPr lang="en-US" b="0" i="0" dirty="0">
                <a:solidFill>
                  <a:srgbClr val="333333"/>
                </a:solidFill>
                <a:effectLst/>
                <a:latin typeface="Open Sans" panose="020B0606030504020204" pitchFamily="34" charset="0"/>
              </a:rPr>
              <a:t>: LMC enables RMOT systems to handle a wide range of linguistic inputs, making them adaptable to various applications like autonomous driving, surveillance, and interactive video analysis.</a:t>
            </a:r>
          </a:p>
          <a:p>
            <a:endParaRPr lang="en-US" dirty="0"/>
          </a:p>
        </p:txBody>
      </p:sp>
      <p:sp>
        <p:nvSpPr>
          <p:cNvPr id="4" name="灯片编号占位符 3"/>
          <p:cNvSpPr>
            <a:spLocks noGrp="1"/>
          </p:cNvSpPr>
          <p:nvPr>
            <p:ph type="sldNum" sz="quarter" idx="5"/>
          </p:nvPr>
        </p:nvSpPr>
        <p:spPr/>
        <p:txBody>
          <a:bodyPr/>
          <a:lstStyle/>
          <a:p>
            <a:fld id="{0B6A84FA-517E-40FC-844D-DFA44BC3178A}" type="slidenum">
              <a:rPr lang="en-US" smtClean="0"/>
              <a:t>11</a:t>
            </a:fld>
            <a:endParaRPr lang="en-US"/>
          </a:p>
        </p:txBody>
      </p:sp>
    </p:spTree>
    <p:extLst>
      <p:ext uri="{BB962C8B-B14F-4D97-AF65-F5344CB8AC3E}">
        <p14:creationId xmlns:p14="http://schemas.microsoft.com/office/powerpoint/2010/main" val="366226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Arial" panose="020B0604020202020204" pitchFamily="34" charset="0"/>
              <a:buChar char="•"/>
            </a:pPr>
            <a:r>
              <a:rPr lang="en-US" b="1" i="0" dirty="0">
                <a:solidFill>
                  <a:srgbClr val="333333"/>
                </a:solidFill>
                <a:effectLst/>
                <a:latin typeface="Open Sans" panose="020B0606030504020204" pitchFamily="34" charset="0"/>
              </a:rPr>
              <a:t>Model Demonstration</a:t>
            </a:r>
            <a:r>
              <a:rPr lang="en-US" b="0" i="0" dirty="0">
                <a:solidFill>
                  <a:srgbClr val="333333"/>
                </a:solidFill>
                <a:effectLst/>
                <a:latin typeface="Open Sans" panose="020B0606030504020204" pitchFamily="34" charset="0"/>
              </a:rPr>
              <a:t>: Show our current RMOT model in action.</a:t>
            </a:r>
          </a:p>
          <a:p>
            <a:pPr marL="742950" lvl="1" indent="-285750" algn="l">
              <a:buFont typeface="Arial" panose="020B0604020202020204" pitchFamily="34" charset="0"/>
              <a:buChar char="•"/>
            </a:pPr>
            <a:r>
              <a:rPr lang="en-US" b="1" i="0" dirty="0">
                <a:solidFill>
                  <a:srgbClr val="333333"/>
                </a:solidFill>
                <a:effectLst/>
                <a:latin typeface="Open Sans" panose="020B0606030504020204" pitchFamily="34" charset="0"/>
              </a:rPr>
              <a:t>Data Evaluation</a:t>
            </a:r>
            <a:r>
              <a:rPr lang="en-US" b="0" i="0" dirty="0">
                <a:solidFill>
                  <a:srgbClr val="333333"/>
                </a:solidFill>
                <a:effectLst/>
                <a:latin typeface="Open Sans" panose="020B0606030504020204" pitchFamily="34" charset="0"/>
              </a:rPr>
              <a:t>: Assess and present the performance metrics.</a:t>
            </a:r>
          </a:p>
          <a:p>
            <a:pPr marL="742950" lvl="1" indent="-285750" algn="l">
              <a:buFont typeface="Arial" panose="020B0604020202020204" pitchFamily="34" charset="0"/>
              <a:buChar char="•"/>
            </a:pPr>
            <a:r>
              <a:rPr lang="en-US" b="1" i="0" dirty="0">
                <a:solidFill>
                  <a:srgbClr val="333333"/>
                </a:solidFill>
                <a:effectLst/>
                <a:latin typeface="Open Sans" panose="020B0606030504020204" pitchFamily="34" charset="0"/>
              </a:rPr>
              <a:t>Video Demonstration</a:t>
            </a:r>
            <a:r>
              <a:rPr lang="en-US" b="0" i="0" dirty="0">
                <a:solidFill>
                  <a:srgbClr val="333333"/>
                </a:solidFill>
                <a:effectLst/>
                <a:latin typeface="Open Sans" panose="020B0606030504020204" pitchFamily="34" charset="0"/>
              </a:rPr>
              <a:t>: Show video annotations made by the original model and also ours, including live or pre-recorded demonstrations.</a:t>
            </a:r>
          </a:p>
          <a:p>
            <a:endParaRPr lang="en-US" dirty="0"/>
          </a:p>
        </p:txBody>
      </p:sp>
      <p:sp>
        <p:nvSpPr>
          <p:cNvPr id="4" name="灯片编号占位符 3"/>
          <p:cNvSpPr>
            <a:spLocks noGrp="1"/>
          </p:cNvSpPr>
          <p:nvPr>
            <p:ph type="sldNum" sz="quarter" idx="5"/>
          </p:nvPr>
        </p:nvSpPr>
        <p:spPr/>
        <p:txBody>
          <a:bodyPr/>
          <a:lstStyle/>
          <a:p>
            <a:fld id="{0B6A84FA-517E-40FC-844D-DFA44BC3178A}" type="slidenum">
              <a:rPr lang="en-US" smtClean="0"/>
              <a:t>12</a:t>
            </a:fld>
            <a:endParaRPr lang="en-US"/>
          </a:p>
        </p:txBody>
      </p:sp>
    </p:spTree>
    <p:extLst>
      <p:ext uri="{BB962C8B-B14F-4D97-AF65-F5344CB8AC3E}">
        <p14:creationId xmlns:p14="http://schemas.microsoft.com/office/powerpoint/2010/main" val="2211274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mj-lt"/>
              <a:buAutoNum type="arabicPeriod"/>
            </a:pPr>
            <a:r>
              <a:rPr lang="en-US" b="1" i="0" dirty="0">
                <a:solidFill>
                  <a:srgbClr val="333333"/>
                </a:solidFill>
                <a:effectLst/>
                <a:latin typeface="Open Sans" panose="020B0606030504020204" pitchFamily="34" charset="0"/>
              </a:rPr>
              <a:t>Dual Processing</a:t>
            </a:r>
            <a:r>
              <a:rPr lang="en-US" b="0" i="0" dirty="0">
                <a:solidFill>
                  <a:srgbClr val="333333"/>
                </a:solidFill>
                <a:effectLst/>
                <a:latin typeface="Open Sans" panose="020B0606030504020204" pitchFamily="34" charset="0"/>
              </a:rPr>
              <a:t>: CLIP is designed to handle both text and image data efficiently. It uses a vision transformer to analyze images and a separate transformer-based language model for text.</a:t>
            </a:r>
          </a:p>
          <a:p>
            <a:pPr algn="l">
              <a:buFont typeface="+mj-lt"/>
              <a:buAutoNum type="arabicPeriod"/>
            </a:pPr>
            <a:r>
              <a:rPr lang="en-US" b="1" i="0" dirty="0">
                <a:solidFill>
                  <a:srgbClr val="333333"/>
                </a:solidFill>
                <a:effectLst/>
                <a:latin typeface="Open Sans" panose="020B0606030504020204" pitchFamily="34" charset="0"/>
              </a:rPr>
              <a:t>Rich Embeddings</a:t>
            </a:r>
            <a:r>
              <a:rPr lang="en-US" b="0" i="0" dirty="0">
                <a:solidFill>
                  <a:srgbClr val="333333"/>
                </a:solidFill>
                <a:effectLst/>
                <a:latin typeface="Open Sans" panose="020B0606030504020204" pitchFamily="34" charset="0"/>
              </a:rPr>
              <a:t>: When given text or images, CLIP generates rich embeddings that capture a deep understanding of both modalities. These embeddings are then used for various comparison and classification tasks.</a:t>
            </a:r>
          </a:p>
          <a:p>
            <a:pPr algn="l">
              <a:buFont typeface="+mj-lt"/>
              <a:buAutoNum type="arabicPeriod"/>
            </a:pPr>
            <a:r>
              <a:rPr lang="en-US" b="1" i="0" dirty="0">
                <a:solidFill>
                  <a:srgbClr val="333333"/>
                </a:solidFill>
                <a:effectLst/>
                <a:latin typeface="Open Sans" panose="020B0606030504020204" pitchFamily="34" charset="0"/>
              </a:rPr>
              <a:t>Versatile Applications</a:t>
            </a:r>
            <a:r>
              <a:rPr lang="en-US" b="0" i="0" dirty="0">
                <a:solidFill>
                  <a:srgbClr val="333333"/>
                </a:solidFill>
                <a:effectLst/>
                <a:latin typeface="Open Sans" panose="020B0606030504020204" pitchFamily="34" charset="0"/>
              </a:rPr>
              <a:t>: Beyond standard image classification tasks, CLIP is effective in more complex scenarios like object detection, zero-shot learning, and multimodal tasks where understanding the context from both text and image is crucial.</a:t>
            </a:r>
          </a:p>
          <a:p>
            <a:endParaRPr lang="en-US" dirty="0"/>
          </a:p>
        </p:txBody>
      </p:sp>
      <p:sp>
        <p:nvSpPr>
          <p:cNvPr id="4" name="灯片编号占位符 3"/>
          <p:cNvSpPr>
            <a:spLocks noGrp="1"/>
          </p:cNvSpPr>
          <p:nvPr>
            <p:ph type="sldNum" sz="quarter" idx="5"/>
          </p:nvPr>
        </p:nvSpPr>
        <p:spPr/>
        <p:txBody>
          <a:bodyPr/>
          <a:lstStyle/>
          <a:p>
            <a:fld id="{0B6A84FA-517E-40FC-844D-DFA44BC3178A}" type="slidenum">
              <a:rPr lang="en-US" smtClean="0"/>
              <a:t>19</a:t>
            </a:fld>
            <a:endParaRPr lang="en-US"/>
          </a:p>
        </p:txBody>
      </p:sp>
    </p:spTree>
    <p:extLst>
      <p:ext uri="{BB962C8B-B14F-4D97-AF65-F5344CB8AC3E}">
        <p14:creationId xmlns:p14="http://schemas.microsoft.com/office/powerpoint/2010/main" val="27589168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mj-lt"/>
              <a:buAutoNum type="arabicPeriod"/>
            </a:pPr>
            <a:r>
              <a:rPr lang="en-US" b="1" i="0" dirty="0">
                <a:solidFill>
                  <a:srgbClr val="333333"/>
                </a:solidFill>
                <a:effectLst/>
                <a:latin typeface="Open Sans" panose="020B0606030504020204" pitchFamily="34" charset="0"/>
              </a:rPr>
              <a:t>Dual Processing</a:t>
            </a:r>
            <a:r>
              <a:rPr lang="en-US" b="0" i="0" dirty="0">
                <a:solidFill>
                  <a:srgbClr val="333333"/>
                </a:solidFill>
                <a:effectLst/>
                <a:latin typeface="Open Sans" panose="020B0606030504020204" pitchFamily="34" charset="0"/>
              </a:rPr>
              <a:t>: CLIP is designed to handle both text and image data efficiently. It uses a vision transformer to analyze images and a separate transformer-based language model for text.</a:t>
            </a:r>
          </a:p>
          <a:p>
            <a:pPr algn="l">
              <a:buFont typeface="+mj-lt"/>
              <a:buAutoNum type="arabicPeriod"/>
            </a:pPr>
            <a:r>
              <a:rPr lang="en-US" b="1" i="0" dirty="0">
                <a:solidFill>
                  <a:srgbClr val="333333"/>
                </a:solidFill>
                <a:effectLst/>
                <a:latin typeface="Open Sans" panose="020B0606030504020204" pitchFamily="34" charset="0"/>
              </a:rPr>
              <a:t>Rich Embeddings</a:t>
            </a:r>
            <a:r>
              <a:rPr lang="en-US" b="0" i="0" dirty="0">
                <a:solidFill>
                  <a:srgbClr val="333333"/>
                </a:solidFill>
                <a:effectLst/>
                <a:latin typeface="Open Sans" panose="020B0606030504020204" pitchFamily="34" charset="0"/>
              </a:rPr>
              <a:t>: When given text or images, CLIP generates rich embeddings that capture a deep understanding of both modalities. These embeddings are then used for various comparison and classification tasks.</a:t>
            </a:r>
          </a:p>
          <a:p>
            <a:pPr algn="l">
              <a:buFont typeface="+mj-lt"/>
              <a:buAutoNum type="arabicPeriod"/>
            </a:pPr>
            <a:r>
              <a:rPr lang="en-US" b="1" i="0" dirty="0">
                <a:solidFill>
                  <a:srgbClr val="333333"/>
                </a:solidFill>
                <a:effectLst/>
                <a:latin typeface="Open Sans" panose="020B0606030504020204" pitchFamily="34" charset="0"/>
              </a:rPr>
              <a:t>Versatile Applications</a:t>
            </a:r>
            <a:r>
              <a:rPr lang="en-US" b="0" i="0" dirty="0">
                <a:solidFill>
                  <a:srgbClr val="333333"/>
                </a:solidFill>
                <a:effectLst/>
                <a:latin typeface="Open Sans" panose="020B0606030504020204" pitchFamily="34" charset="0"/>
              </a:rPr>
              <a:t>: Beyond standard image classification tasks, CLIP is effective in more complex scenarios like object detection, zero-shot learning, and multimodal tasks where understanding the context from both text and image is crucial.</a:t>
            </a:r>
          </a:p>
          <a:p>
            <a:endParaRPr lang="en-US" dirty="0"/>
          </a:p>
        </p:txBody>
      </p:sp>
      <p:sp>
        <p:nvSpPr>
          <p:cNvPr id="4" name="灯片编号占位符 3"/>
          <p:cNvSpPr>
            <a:spLocks noGrp="1"/>
          </p:cNvSpPr>
          <p:nvPr>
            <p:ph type="sldNum" sz="quarter" idx="5"/>
          </p:nvPr>
        </p:nvSpPr>
        <p:spPr/>
        <p:txBody>
          <a:bodyPr/>
          <a:lstStyle/>
          <a:p>
            <a:fld id="{0B6A84FA-517E-40FC-844D-DFA44BC3178A}" type="slidenum">
              <a:rPr lang="en-US" smtClean="0"/>
              <a:t>21</a:t>
            </a:fld>
            <a:endParaRPr lang="en-US"/>
          </a:p>
        </p:txBody>
      </p:sp>
    </p:spTree>
    <p:extLst>
      <p:ext uri="{BB962C8B-B14F-4D97-AF65-F5344CB8AC3E}">
        <p14:creationId xmlns:p14="http://schemas.microsoft.com/office/powerpoint/2010/main" val="12167497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795F74-9AEE-496D-7EA2-0C88D3233FA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a:p>
        </p:txBody>
      </p:sp>
      <p:sp>
        <p:nvSpPr>
          <p:cNvPr id="3" name="副标题 2">
            <a:extLst>
              <a:ext uri="{FF2B5EF4-FFF2-40B4-BE49-F238E27FC236}">
                <a16:creationId xmlns:a16="http://schemas.microsoft.com/office/drawing/2014/main" id="{3AF7C402-E912-4EC8-D574-90EE3BF429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a:p>
        </p:txBody>
      </p:sp>
      <p:sp>
        <p:nvSpPr>
          <p:cNvPr id="4" name="日期占位符 3">
            <a:extLst>
              <a:ext uri="{FF2B5EF4-FFF2-40B4-BE49-F238E27FC236}">
                <a16:creationId xmlns:a16="http://schemas.microsoft.com/office/drawing/2014/main" id="{7A3A5316-2298-5931-E00C-ED4FB1D47B4D}"/>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5" name="页脚占位符 4">
            <a:extLst>
              <a:ext uri="{FF2B5EF4-FFF2-40B4-BE49-F238E27FC236}">
                <a16:creationId xmlns:a16="http://schemas.microsoft.com/office/drawing/2014/main" id="{138593EC-3727-0945-B4B5-3F973AD5D48E}"/>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9BAAEE55-7B95-5D0E-CFA9-109ECB8185C0}"/>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785027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ACCC27-B0F9-CC45-D4E3-FB3B5773F0DF}"/>
              </a:ext>
            </a:extLst>
          </p:cNvPr>
          <p:cNvSpPr>
            <a:spLocks noGrp="1"/>
          </p:cNvSpPr>
          <p:nvPr>
            <p:ph type="title"/>
          </p:nvPr>
        </p:nvSpPr>
        <p:spPr/>
        <p:txBody>
          <a:bodyPr/>
          <a:lstStyle/>
          <a:p>
            <a:r>
              <a:rPr lang="zh-CN" altLang="en-US"/>
              <a:t>单击此处编辑母版标题样式</a:t>
            </a:r>
            <a:endParaRPr lang="en-US"/>
          </a:p>
        </p:txBody>
      </p:sp>
      <p:sp>
        <p:nvSpPr>
          <p:cNvPr id="3" name="竖排文字占位符 2">
            <a:extLst>
              <a:ext uri="{FF2B5EF4-FFF2-40B4-BE49-F238E27FC236}">
                <a16:creationId xmlns:a16="http://schemas.microsoft.com/office/drawing/2014/main" id="{B1A967D4-59D4-BE8A-7100-B5965933700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日期占位符 3">
            <a:extLst>
              <a:ext uri="{FF2B5EF4-FFF2-40B4-BE49-F238E27FC236}">
                <a16:creationId xmlns:a16="http://schemas.microsoft.com/office/drawing/2014/main" id="{27896817-01BA-4D41-8BE6-004F853B3580}"/>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5" name="页脚占位符 4">
            <a:extLst>
              <a:ext uri="{FF2B5EF4-FFF2-40B4-BE49-F238E27FC236}">
                <a16:creationId xmlns:a16="http://schemas.microsoft.com/office/drawing/2014/main" id="{5B5A9257-0FA0-8896-FD89-555EEDDA68AA}"/>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BA275E37-7462-4DBA-DDF1-23CB1ADFD6DA}"/>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2074189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166CEF9-8057-1A90-AD3C-B99FB2DC7EA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a:p>
        </p:txBody>
      </p:sp>
      <p:sp>
        <p:nvSpPr>
          <p:cNvPr id="3" name="竖排文字占位符 2">
            <a:extLst>
              <a:ext uri="{FF2B5EF4-FFF2-40B4-BE49-F238E27FC236}">
                <a16:creationId xmlns:a16="http://schemas.microsoft.com/office/drawing/2014/main" id="{778D689F-AE8A-55F3-FCA4-BC090B50588F}"/>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日期占位符 3">
            <a:extLst>
              <a:ext uri="{FF2B5EF4-FFF2-40B4-BE49-F238E27FC236}">
                <a16:creationId xmlns:a16="http://schemas.microsoft.com/office/drawing/2014/main" id="{DD1C5420-5994-3490-3A72-712C4AA234EC}"/>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5" name="页脚占位符 4">
            <a:extLst>
              <a:ext uri="{FF2B5EF4-FFF2-40B4-BE49-F238E27FC236}">
                <a16:creationId xmlns:a16="http://schemas.microsoft.com/office/drawing/2014/main" id="{310C6F94-8ACC-8801-8857-932BD7FAD959}"/>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2B788F67-A259-DD6E-4878-E1DF3FE1A758}"/>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969989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71FF95-4DE2-5DD0-2A25-23E3E16F0620}"/>
              </a:ext>
            </a:extLst>
          </p:cNvPr>
          <p:cNvSpPr>
            <a:spLocks noGrp="1"/>
          </p:cNvSpPr>
          <p:nvPr>
            <p:ph type="title"/>
          </p:nvPr>
        </p:nvSpPr>
        <p:spPr/>
        <p:txBody>
          <a:body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2B4C1482-6983-A98E-4E57-1EF82E5C4561}"/>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日期占位符 3">
            <a:extLst>
              <a:ext uri="{FF2B5EF4-FFF2-40B4-BE49-F238E27FC236}">
                <a16:creationId xmlns:a16="http://schemas.microsoft.com/office/drawing/2014/main" id="{2E0E44A3-0B21-0FEB-EBDD-E6897CB81F16}"/>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5" name="页脚占位符 4">
            <a:extLst>
              <a:ext uri="{FF2B5EF4-FFF2-40B4-BE49-F238E27FC236}">
                <a16:creationId xmlns:a16="http://schemas.microsoft.com/office/drawing/2014/main" id="{F3603A27-9D39-4239-150B-19728CFEB063}"/>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6FB776BE-664E-28FA-B4F3-C5D6EA1249CF}"/>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1100341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A40713-90C7-9093-1B96-2FA5193BCF7B}"/>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DA5DEAC0-D54E-77A5-3163-12DD7F808C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90B64FE7-F337-D763-B8B4-0C7BC583E810}"/>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5" name="页脚占位符 4">
            <a:extLst>
              <a:ext uri="{FF2B5EF4-FFF2-40B4-BE49-F238E27FC236}">
                <a16:creationId xmlns:a16="http://schemas.microsoft.com/office/drawing/2014/main" id="{78C94929-D173-5ABB-49C6-A7A8C0DF4930}"/>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2898B5D0-DE09-F602-7EC7-EDFE109C3F88}"/>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915158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7965EF-6001-3B47-CCA8-0633D401D43C}"/>
              </a:ext>
            </a:extLst>
          </p:cNvPr>
          <p:cNvSpPr>
            <a:spLocks noGrp="1"/>
          </p:cNvSpPr>
          <p:nvPr>
            <p:ph type="title"/>
          </p:nvPr>
        </p:nvSpPr>
        <p:spPr/>
        <p:txBody>
          <a:body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347D064B-6A07-346C-9987-5F1E3027AAC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内容占位符 3">
            <a:extLst>
              <a:ext uri="{FF2B5EF4-FFF2-40B4-BE49-F238E27FC236}">
                <a16:creationId xmlns:a16="http://schemas.microsoft.com/office/drawing/2014/main" id="{B0AAA0DC-2A15-98F1-2E80-6C80ABB3600F}"/>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5" name="日期占位符 4">
            <a:extLst>
              <a:ext uri="{FF2B5EF4-FFF2-40B4-BE49-F238E27FC236}">
                <a16:creationId xmlns:a16="http://schemas.microsoft.com/office/drawing/2014/main" id="{3CA374C6-9CEB-A762-281A-FC6FBE096293}"/>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6" name="页脚占位符 5">
            <a:extLst>
              <a:ext uri="{FF2B5EF4-FFF2-40B4-BE49-F238E27FC236}">
                <a16:creationId xmlns:a16="http://schemas.microsoft.com/office/drawing/2014/main" id="{5549E1A3-152A-F4B3-A0DB-D07FC7B095B8}"/>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15CB0DF3-820B-EF51-79B9-162AFF1B0BF1}"/>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4193732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EAF5E0-7F74-669E-1653-530570D9A916}"/>
              </a:ext>
            </a:extLst>
          </p:cNvPr>
          <p:cNvSpPr>
            <a:spLocks noGrp="1"/>
          </p:cNvSpPr>
          <p:nvPr>
            <p:ph type="title"/>
          </p:nvPr>
        </p:nvSpPr>
        <p:spPr>
          <a:xfrm>
            <a:off x="839788" y="365125"/>
            <a:ext cx="10515600" cy="1325563"/>
          </a:xfrm>
        </p:spPr>
        <p:txBody>
          <a:body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AA8FA39E-6EFE-149B-E621-A1F35AA05B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BBB2B83-6BB2-4E75-47BC-7593C7F1361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5" name="文本占位符 4">
            <a:extLst>
              <a:ext uri="{FF2B5EF4-FFF2-40B4-BE49-F238E27FC236}">
                <a16:creationId xmlns:a16="http://schemas.microsoft.com/office/drawing/2014/main" id="{5B152E65-533E-F162-9C59-D9D298A725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4454460-94C2-6455-0849-CD544DD3B45F}"/>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7" name="日期占位符 6">
            <a:extLst>
              <a:ext uri="{FF2B5EF4-FFF2-40B4-BE49-F238E27FC236}">
                <a16:creationId xmlns:a16="http://schemas.microsoft.com/office/drawing/2014/main" id="{0546A7A4-1120-CC9D-20FF-665C3B3173D8}"/>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8" name="页脚占位符 7">
            <a:extLst>
              <a:ext uri="{FF2B5EF4-FFF2-40B4-BE49-F238E27FC236}">
                <a16:creationId xmlns:a16="http://schemas.microsoft.com/office/drawing/2014/main" id="{7491920C-A703-A7DB-C4A6-682648122846}"/>
              </a:ext>
            </a:extLst>
          </p:cNvPr>
          <p:cNvSpPr>
            <a:spLocks noGrp="1"/>
          </p:cNvSpPr>
          <p:nvPr>
            <p:ph type="ftr" sz="quarter" idx="11"/>
          </p:nvPr>
        </p:nvSpPr>
        <p:spPr/>
        <p:txBody>
          <a:bodyPr/>
          <a:lstStyle/>
          <a:p>
            <a:endParaRPr lang="en-US"/>
          </a:p>
        </p:txBody>
      </p:sp>
      <p:sp>
        <p:nvSpPr>
          <p:cNvPr id="9" name="灯片编号占位符 8">
            <a:extLst>
              <a:ext uri="{FF2B5EF4-FFF2-40B4-BE49-F238E27FC236}">
                <a16:creationId xmlns:a16="http://schemas.microsoft.com/office/drawing/2014/main" id="{174084B8-3A61-9A73-04E2-B9E34605CD23}"/>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3485812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428AB1-28FB-1034-508F-9BF83000815B}"/>
              </a:ext>
            </a:extLst>
          </p:cNvPr>
          <p:cNvSpPr>
            <a:spLocks noGrp="1"/>
          </p:cNvSpPr>
          <p:nvPr>
            <p:ph type="title"/>
          </p:nvPr>
        </p:nvSpPr>
        <p:spPr/>
        <p:txBody>
          <a:bodyPr/>
          <a:lstStyle/>
          <a:p>
            <a:r>
              <a:rPr lang="zh-CN" altLang="en-US"/>
              <a:t>单击此处编辑母版标题样式</a:t>
            </a:r>
            <a:endParaRPr lang="en-US"/>
          </a:p>
        </p:txBody>
      </p:sp>
      <p:sp>
        <p:nvSpPr>
          <p:cNvPr id="3" name="日期占位符 2">
            <a:extLst>
              <a:ext uri="{FF2B5EF4-FFF2-40B4-BE49-F238E27FC236}">
                <a16:creationId xmlns:a16="http://schemas.microsoft.com/office/drawing/2014/main" id="{44195825-5DB5-FD9E-C43A-A7172F0F1CF5}"/>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4" name="页脚占位符 3">
            <a:extLst>
              <a:ext uri="{FF2B5EF4-FFF2-40B4-BE49-F238E27FC236}">
                <a16:creationId xmlns:a16="http://schemas.microsoft.com/office/drawing/2014/main" id="{A882578D-6483-9878-323C-2CD8D84B7D82}"/>
              </a:ext>
            </a:extLst>
          </p:cNvPr>
          <p:cNvSpPr>
            <a:spLocks noGrp="1"/>
          </p:cNvSpPr>
          <p:nvPr>
            <p:ph type="ftr" sz="quarter" idx="11"/>
          </p:nvPr>
        </p:nvSpPr>
        <p:spPr/>
        <p:txBody>
          <a:bodyPr/>
          <a:lstStyle/>
          <a:p>
            <a:endParaRPr lang="en-US"/>
          </a:p>
        </p:txBody>
      </p:sp>
      <p:sp>
        <p:nvSpPr>
          <p:cNvPr id="5" name="灯片编号占位符 4">
            <a:extLst>
              <a:ext uri="{FF2B5EF4-FFF2-40B4-BE49-F238E27FC236}">
                <a16:creationId xmlns:a16="http://schemas.microsoft.com/office/drawing/2014/main" id="{F6CFB5EE-55D0-EC0E-1E78-F58CBE0046AD}"/>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3049565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6EEB3A5-4E7A-E9B1-4A35-A36F21B1001E}"/>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3" name="页脚占位符 2">
            <a:extLst>
              <a:ext uri="{FF2B5EF4-FFF2-40B4-BE49-F238E27FC236}">
                <a16:creationId xmlns:a16="http://schemas.microsoft.com/office/drawing/2014/main" id="{1A9A2B2B-62FB-27E5-BAC7-11650D7545E7}"/>
              </a:ext>
            </a:extLst>
          </p:cNvPr>
          <p:cNvSpPr>
            <a:spLocks noGrp="1"/>
          </p:cNvSpPr>
          <p:nvPr>
            <p:ph type="ftr" sz="quarter" idx="11"/>
          </p:nvPr>
        </p:nvSpPr>
        <p:spPr/>
        <p:txBody>
          <a:bodyPr/>
          <a:lstStyle/>
          <a:p>
            <a:endParaRPr lang="en-US"/>
          </a:p>
        </p:txBody>
      </p:sp>
      <p:sp>
        <p:nvSpPr>
          <p:cNvPr id="4" name="灯片编号占位符 3">
            <a:extLst>
              <a:ext uri="{FF2B5EF4-FFF2-40B4-BE49-F238E27FC236}">
                <a16:creationId xmlns:a16="http://schemas.microsoft.com/office/drawing/2014/main" id="{918BCF0A-CA10-F1BF-1E85-322ED60DA5D8}"/>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1537545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657869-6014-CAA9-4A90-192DBAFCBD9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EF5E7B03-525E-A405-989E-2A32233C16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文本占位符 3">
            <a:extLst>
              <a:ext uri="{FF2B5EF4-FFF2-40B4-BE49-F238E27FC236}">
                <a16:creationId xmlns:a16="http://schemas.microsoft.com/office/drawing/2014/main" id="{8F5E8040-3D1D-138D-919E-4AFD94F39F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7C56AD6-13CA-1ADD-BCD3-7AD406400916}"/>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6" name="页脚占位符 5">
            <a:extLst>
              <a:ext uri="{FF2B5EF4-FFF2-40B4-BE49-F238E27FC236}">
                <a16:creationId xmlns:a16="http://schemas.microsoft.com/office/drawing/2014/main" id="{C14EF2B5-2BD5-51E7-8EF1-5B29B0FF0D00}"/>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0ABE65AA-87C1-8326-54CD-C23E719343F8}"/>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2281249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C32580-7897-6833-19AA-E6B67FF2791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a:p>
        </p:txBody>
      </p:sp>
      <p:sp>
        <p:nvSpPr>
          <p:cNvPr id="3" name="图片占位符 2">
            <a:extLst>
              <a:ext uri="{FF2B5EF4-FFF2-40B4-BE49-F238E27FC236}">
                <a16:creationId xmlns:a16="http://schemas.microsoft.com/office/drawing/2014/main" id="{CD00D013-DC73-5AB8-DB51-EDEF8A43E0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文本占位符 3">
            <a:extLst>
              <a:ext uri="{FF2B5EF4-FFF2-40B4-BE49-F238E27FC236}">
                <a16:creationId xmlns:a16="http://schemas.microsoft.com/office/drawing/2014/main" id="{17E65BE7-B0DA-F892-D35D-D6AE3BDA49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D4EF972-DEDC-18F3-68B3-94F6791DBF20}"/>
              </a:ext>
            </a:extLst>
          </p:cNvPr>
          <p:cNvSpPr>
            <a:spLocks noGrp="1"/>
          </p:cNvSpPr>
          <p:nvPr>
            <p:ph type="dt" sz="half" idx="10"/>
          </p:nvPr>
        </p:nvSpPr>
        <p:spPr/>
        <p:txBody>
          <a:bodyPr/>
          <a:lstStyle/>
          <a:p>
            <a:fld id="{D0E5BFD5-3CB4-49F5-9822-95E26232D4E0}" type="datetimeFigureOut">
              <a:rPr lang="en-US" smtClean="0"/>
              <a:t>12/25/2023</a:t>
            </a:fld>
            <a:endParaRPr lang="en-US"/>
          </a:p>
        </p:txBody>
      </p:sp>
      <p:sp>
        <p:nvSpPr>
          <p:cNvPr id="6" name="页脚占位符 5">
            <a:extLst>
              <a:ext uri="{FF2B5EF4-FFF2-40B4-BE49-F238E27FC236}">
                <a16:creationId xmlns:a16="http://schemas.microsoft.com/office/drawing/2014/main" id="{4DA1A60E-C5A9-BD30-7830-09F973268CC7}"/>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DB0797E5-BC53-4EF8-65A0-4076E41AFB82}"/>
              </a:ext>
            </a:extLst>
          </p:cNvPr>
          <p:cNvSpPr>
            <a:spLocks noGrp="1"/>
          </p:cNvSpPr>
          <p:nvPr>
            <p:ph type="sldNum" sz="quarter" idx="12"/>
          </p:nvPr>
        </p:nvSpPr>
        <p:spPr/>
        <p:txBody>
          <a:bodyPr/>
          <a:lstStyle/>
          <a:p>
            <a:fld id="{A4949C19-FC10-4427-8906-B63323457B91}" type="slidenum">
              <a:rPr lang="en-US" smtClean="0"/>
              <a:t>‹#›</a:t>
            </a:fld>
            <a:endParaRPr lang="en-US"/>
          </a:p>
        </p:txBody>
      </p:sp>
    </p:spTree>
    <p:extLst>
      <p:ext uri="{BB962C8B-B14F-4D97-AF65-F5344CB8AC3E}">
        <p14:creationId xmlns:p14="http://schemas.microsoft.com/office/powerpoint/2010/main" val="1748608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83D8755-04D6-33FF-169D-DBE16C8654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B3F18CE9-A499-0676-525F-DAB09F10D4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日期占位符 3">
            <a:extLst>
              <a:ext uri="{FF2B5EF4-FFF2-40B4-BE49-F238E27FC236}">
                <a16:creationId xmlns:a16="http://schemas.microsoft.com/office/drawing/2014/main" id="{316BCA96-D364-4269-CD97-AFB7C0D2D5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E5BFD5-3CB4-49F5-9822-95E26232D4E0}" type="datetimeFigureOut">
              <a:rPr lang="en-US" smtClean="0"/>
              <a:t>12/25/2023</a:t>
            </a:fld>
            <a:endParaRPr lang="en-US"/>
          </a:p>
        </p:txBody>
      </p:sp>
      <p:sp>
        <p:nvSpPr>
          <p:cNvPr id="5" name="页脚占位符 4">
            <a:extLst>
              <a:ext uri="{FF2B5EF4-FFF2-40B4-BE49-F238E27FC236}">
                <a16:creationId xmlns:a16="http://schemas.microsoft.com/office/drawing/2014/main" id="{7D0828A5-0437-C56F-85E2-2149707EB7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灯片编号占位符 5">
            <a:extLst>
              <a:ext uri="{FF2B5EF4-FFF2-40B4-BE49-F238E27FC236}">
                <a16:creationId xmlns:a16="http://schemas.microsoft.com/office/drawing/2014/main" id="{661D5C48-85DA-7054-C44D-9696966CE9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49C19-FC10-4427-8906-B63323457B91}" type="slidenum">
              <a:rPr lang="en-US" smtClean="0"/>
              <a:t>‹#›</a:t>
            </a:fld>
            <a:endParaRPr lang="en-US"/>
          </a:p>
        </p:txBody>
      </p:sp>
    </p:spTree>
    <p:extLst>
      <p:ext uri="{BB962C8B-B14F-4D97-AF65-F5344CB8AC3E}">
        <p14:creationId xmlns:p14="http://schemas.microsoft.com/office/powerpoint/2010/main" val="34731697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37B7DBC-995F-9893-348F-158859E81A88}"/>
              </a:ext>
            </a:extLst>
          </p:cNvPr>
          <p:cNvPicPr>
            <a:picLocks noChangeAspect="1"/>
          </p:cNvPicPr>
          <p:nvPr/>
        </p:nvPicPr>
        <p:blipFill rotWithShape="1">
          <a:blip r:embed="rId2"/>
          <a:srcRect t="6250"/>
          <a:stretch/>
        </p:blipFill>
        <p:spPr>
          <a:xfrm>
            <a:off x="20" y="10"/>
            <a:ext cx="12191981" cy="6857990"/>
          </a:xfrm>
          <a:prstGeom prst="rect">
            <a:avLst/>
          </a:prstGeom>
        </p:spPr>
      </p:pic>
      <p:sp>
        <p:nvSpPr>
          <p:cNvPr id="11" name="Rectangle 10">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FB7DB80B-3984-1FB1-D568-484D20C05199}"/>
              </a:ext>
            </a:extLst>
          </p:cNvPr>
          <p:cNvSpPr>
            <a:spLocks noGrp="1"/>
          </p:cNvSpPr>
          <p:nvPr>
            <p:ph type="ctrTitle"/>
          </p:nvPr>
        </p:nvSpPr>
        <p:spPr>
          <a:xfrm>
            <a:off x="404553" y="3091928"/>
            <a:ext cx="9078562" cy="2387600"/>
          </a:xfrm>
        </p:spPr>
        <p:txBody>
          <a:bodyPr>
            <a:normAutofit/>
          </a:bodyPr>
          <a:lstStyle/>
          <a:p>
            <a:pPr algn="l"/>
            <a:r>
              <a:rPr lang="en-US" altLang="zh-CN" sz="5100" b="1" dirty="0">
                <a:solidFill>
                  <a:schemeClr val="bg1"/>
                </a:solidFill>
              </a:rPr>
              <a:t>ECE449 </a:t>
            </a:r>
            <a:r>
              <a:rPr lang="en-US" sz="5100" b="1" dirty="0">
                <a:solidFill>
                  <a:schemeClr val="bg1"/>
                </a:solidFill>
              </a:rPr>
              <a:t>Project 8: </a:t>
            </a:r>
            <a:br>
              <a:rPr lang="en-US" sz="5100" b="1" dirty="0">
                <a:solidFill>
                  <a:schemeClr val="bg1"/>
                </a:solidFill>
              </a:rPr>
            </a:br>
            <a:r>
              <a:rPr lang="en-US" sz="5100" b="1" dirty="0">
                <a:solidFill>
                  <a:schemeClr val="bg1"/>
                </a:solidFill>
              </a:rPr>
              <a:t>Referring Multi-Object Tracking with Domain Adaptation </a:t>
            </a:r>
          </a:p>
        </p:txBody>
      </p:sp>
      <p:sp>
        <p:nvSpPr>
          <p:cNvPr id="13" name="Rectangle: Rounded Corners 12">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副标题 2">
            <a:extLst>
              <a:ext uri="{FF2B5EF4-FFF2-40B4-BE49-F238E27FC236}">
                <a16:creationId xmlns:a16="http://schemas.microsoft.com/office/drawing/2014/main" id="{70BAE048-79AC-0378-BD16-45AA4091D9D9}"/>
              </a:ext>
            </a:extLst>
          </p:cNvPr>
          <p:cNvSpPr>
            <a:spLocks noGrp="1"/>
          </p:cNvSpPr>
          <p:nvPr>
            <p:ph type="subTitle" idx="1"/>
          </p:nvPr>
        </p:nvSpPr>
        <p:spPr>
          <a:xfrm>
            <a:off x="404553" y="5624945"/>
            <a:ext cx="9078562" cy="592975"/>
          </a:xfrm>
        </p:spPr>
        <p:txBody>
          <a:bodyPr anchor="ctr">
            <a:normAutofit/>
          </a:bodyPr>
          <a:lstStyle/>
          <a:p>
            <a:pPr algn="l"/>
            <a:r>
              <a:rPr lang="en-US" sz="2300" dirty="0">
                <a:solidFill>
                  <a:schemeClr val="bg1"/>
                </a:solidFill>
              </a:rPr>
              <a:t>Group 9  Jie Wang, </a:t>
            </a:r>
            <a:r>
              <a:rPr lang="en-US" sz="2300" dirty="0" err="1">
                <a:solidFill>
                  <a:schemeClr val="bg1"/>
                </a:solidFill>
              </a:rPr>
              <a:t>Mingchen</a:t>
            </a:r>
            <a:r>
              <a:rPr lang="en-US" sz="2300" dirty="0">
                <a:solidFill>
                  <a:schemeClr val="bg1"/>
                </a:solidFill>
              </a:rPr>
              <a:t> Li, Junjie Ren, Haoxuan Du   12/25/2023</a:t>
            </a:r>
          </a:p>
        </p:txBody>
      </p:sp>
      <p:pic>
        <p:nvPicPr>
          <p:cNvPr id="4" name="Picture 2" descr="ZJU-UIUC Institute | Haining">
            <a:extLst>
              <a:ext uri="{FF2B5EF4-FFF2-40B4-BE49-F238E27FC236}">
                <a16:creationId xmlns:a16="http://schemas.microsoft.com/office/drawing/2014/main" id="{03302ECC-32A3-9699-DCE0-FFD5C50645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E8451B2F-15E9-FD01-3D4F-37A127AC2556}"/>
              </a:ext>
            </a:extLst>
          </p:cNvPr>
          <p:cNvSpPr txBox="1"/>
          <p:nvPr/>
        </p:nvSpPr>
        <p:spPr>
          <a:xfrm>
            <a:off x="404553" y="6296102"/>
            <a:ext cx="6262577" cy="461665"/>
          </a:xfrm>
          <a:prstGeom prst="rect">
            <a:avLst/>
          </a:prstGeom>
          <a:noFill/>
        </p:spPr>
        <p:txBody>
          <a:bodyPr wrap="square" rtlCol="0">
            <a:spAutoFit/>
          </a:bodyPr>
          <a:lstStyle/>
          <a:p>
            <a:r>
              <a:rPr lang="en-US" altLang="zh-CN" sz="2400" b="1" dirty="0">
                <a:solidFill>
                  <a:schemeClr val="bg1"/>
                </a:solidFill>
                <a:latin typeface="Times New Roman" panose="02020603050405020304" pitchFamily="18" charset="0"/>
                <a:cs typeface="Times New Roman" panose="02020603050405020304" pitchFamily="18" charset="0"/>
              </a:rPr>
              <a:t>Course Supervisor: Prof. Gaoang Wang</a:t>
            </a:r>
            <a:endParaRPr lang="zh-CN" altLang="en-US" sz="2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638590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82312B-6280-AE1E-EFC4-6C6C1A91F796}"/>
              </a:ext>
            </a:extLst>
          </p:cNvPr>
          <p:cNvSpPr>
            <a:spLocks noGrp="1"/>
          </p:cNvSpPr>
          <p:nvPr>
            <p:ph type="title"/>
          </p:nvPr>
        </p:nvSpPr>
        <p:spPr/>
        <p:txBody>
          <a:bodyPr/>
          <a:lstStyle/>
          <a:p>
            <a:r>
              <a:rPr lang="en-US" dirty="0"/>
              <a:t>KITTI MOT Tracking Dataset</a:t>
            </a:r>
          </a:p>
        </p:txBody>
      </p:sp>
      <p:sp>
        <p:nvSpPr>
          <p:cNvPr id="3" name="内容占位符 2">
            <a:extLst>
              <a:ext uri="{FF2B5EF4-FFF2-40B4-BE49-F238E27FC236}">
                <a16:creationId xmlns:a16="http://schemas.microsoft.com/office/drawing/2014/main" id="{E87F1CF9-7992-2B3B-AEE5-429748F34F9C}"/>
              </a:ext>
            </a:extLst>
          </p:cNvPr>
          <p:cNvSpPr>
            <a:spLocks noGrp="1"/>
          </p:cNvSpPr>
          <p:nvPr>
            <p:ph idx="1"/>
          </p:nvPr>
        </p:nvSpPr>
        <p:spPr/>
        <p:txBody>
          <a:bodyPr/>
          <a:lstStyle/>
          <a:p>
            <a:r>
              <a:rPr lang="en-US" b="1" dirty="0"/>
              <a:t>Diverse Data Sources</a:t>
            </a:r>
            <a:r>
              <a:rPr lang="en-US" dirty="0"/>
              <a:t>: camera views, 3D laser scans, location and movement data, camera calibration matrices</a:t>
            </a:r>
          </a:p>
          <a:p>
            <a:r>
              <a:rPr lang="en-US" b="1" dirty="0"/>
              <a:t>Real-World Driving Scenes</a:t>
            </a:r>
          </a:p>
          <a:p>
            <a:r>
              <a:rPr lang="en-US" b="1" dirty="0"/>
              <a:t>Object Tracking Benchmark</a:t>
            </a:r>
          </a:p>
          <a:p>
            <a:r>
              <a:rPr lang="en-US" b="1" dirty="0"/>
              <a:t>Labeling Process</a:t>
            </a:r>
            <a:r>
              <a:rPr lang="en-US" dirty="0"/>
              <a:t>: detailed annotations</a:t>
            </a:r>
          </a:p>
          <a:p>
            <a:r>
              <a:rPr lang="en-US" b="1" dirty="0"/>
              <a:t>Evaluation Metrics:</a:t>
            </a:r>
            <a:r>
              <a:rPr lang="zh-CN" altLang="en-US" b="1" dirty="0"/>
              <a:t> </a:t>
            </a:r>
            <a:r>
              <a:rPr lang="en-US" dirty="0"/>
              <a:t>HOTA (Higher Order Tracking Accuracy), CLEAR MOT, and MT/PT/ML (Mostly-Tracked/Partly-Tracked/Mostly-Lost)</a:t>
            </a:r>
          </a:p>
        </p:txBody>
      </p:sp>
      <p:pic>
        <p:nvPicPr>
          <p:cNvPr id="4" name="Picture 2" descr="ZJU-UIUC Institute | Haining">
            <a:extLst>
              <a:ext uri="{FF2B5EF4-FFF2-40B4-BE49-F238E27FC236}">
                <a16:creationId xmlns:a16="http://schemas.microsoft.com/office/drawing/2014/main" id="{596EB3FC-23BF-DED0-7C2D-DFEE6A0406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9784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F1BE52-BCAA-2A2C-1E99-F62DB7A09C7B}"/>
              </a:ext>
            </a:extLst>
          </p:cNvPr>
          <p:cNvSpPr>
            <a:spLocks noGrp="1"/>
          </p:cNvSpPr>
          <p:nvPr>
            <p:ph type="title"/>
          </p:nvPr>
        </p:nvSpPr>
        <p:spPr/>
        <p:txBody>
          <a:bodyPr/>
          <a:lstStyle/>
          <a:p>
            <a:r>
              <a:rPr lang="en-US" altLang="zh-CN" dirty="0"/>
              <a:t>Language Model Component</a:t>
            </a:r>
            <a:endParaRPr lang="en-US" dirty="0"/>
          </a:p>
        </p:txBody>
      </p:sp>
      <p:sp>
        <p:nvSpPr>
          <p:cNvPr id="3" name="内容占位符 2">
            <a:extLst>
              <a:ext uri="{FF2B5EF4-FFF2-40B4-BE49-F238E27FC236}">
                <a16:creationId xmlns:a16="http://schemas.microsoft.com/office/drawing/2014/main" id="{024A8F1E-C2B2-8ED9-6E85-3769C07CBC29}"/>
              </a:ext>
            </a:extLst>
          </p:cNvPr>
          <p:cNvSpPr>
            <a:spLocks noGrp="1"/>
          </p:cNvSpPr>
          <p:nvPr>
            <p:ph idx="1"/>
          </p:nvPr>
        </p:nvSpPr>
        <p:spPr/>
        <p:txBody>
          <a:bodyPr/>
          <a:lstStyle/>
          <a:p>
            <a:r>
              <a:rPr lang="en-US" altLang="zh-CN" dirty="0"/>
              <a:t>Language Interpretation</a:t>
            </a:r>
          </a:p>
          <a:p>
            <a:r>
              <a:rPr lang="en-US" altLang="zh-CN" dirty="0"/>
              <a:t>Feature Extraction and Embedding</a:t>
            </a:r>
          </a:p>
          <a:p>
            <a:r>
              <a:rPr lang="en-US" altLang="zh-CN" dirty="0"/>
              <a:t>Synergy with Visual Tracking</a:t>
            </a:r>
          </a:p>
          <a:p>
            <a:r>
              <a:rPr lang="en-US" altLang="zh-CN" dirty="0"/>
              <a:t>Enhanced Precision</a:t>
            </a:r>
          </a:p>
          <a:p>
            <a:r>
              <a:rPr lang="en-US" altLang="zh-CN" dirty="0"/>
              <a:t>Flexibility</a:t>
            </a:r>
          </a:p>
        </p:txBody>
      </p:sp>
      <p:pic>
        <p:nvPicPr>
          <p:cNvPr id="4" name="Picture 2" descr="ZJU-UIUC Institute | Haining">
            <a:extLst>
              <a:ext uri="{FF2B5EF4-FFF2-40B4-BE49-F238E27FC236}">
                <a16:creationId xmlns:a16="http://schemas.microsoft.com/office/drawing/2014/main" id="{AF0DE0B9-AAD3-A02D-5209-21DC6AAB69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07315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32F635-A29F-9910-4414-DA6C50B401F3}"/>
              </a:ext>
            </a:extLst>
          </p:cNvPr>
          <p:cNvSpPr>
            <a:spLocks noGrp="1"/>
          </p:cNvSpPr>
          <p:nvPr>
            <p:ph type="title"/>
          </p:nvPr>
        </p:nvSpPr>
        <p:spPr/>
        <p:txBody>
          <a:bodyPr/>
          <a:lstStyle/>
          <a:p>
            <a:r>
              <a:rPr lang="en-US" altLang="zh-CN" dirty="0"/>
              <a:t>Language Model Component </a:t>
            </a:r>
            <a:br>
              <a:rPr lang="en-US" altLang="zh-CN" dirty="0"/>
            </a:br>
            <a:r>
              <a:rPr lang="en-US" b="0" i="0" dirty="0">
                <a:solidFill>
                  <a:srgbClr val="2A2B2E"/>
                </a:solidFill>
                <a:effectLst/>
              </a:rPr>
              <a:t>Model Demonstration</a:t>
            </a:r>
            <a:endParaRPr lang="en-US" dirty="0"/>
          </a:p>
        </p:txBody>
      </p:sp>
      <p:sp>
        <p:nvSpPr>
          <p:cNvPr id="3" name="内容占位符 2">
            <a:extLst>
              <a:ext uri="{FF2B5EF4-FFF2-40B4-BE49-F238E27FC236}">
                <a16:creationId xmlns:a16="http://schemas.microsoft.com/office/drawing/2014/main" id="{977295BB-5496-F729-0AA4-51A660A4C727}"/>
              </a:ext>
            </a:extLst>
          </p:cNvPr>
          <p:cNvSpPr>
            <a:spLocks noGrp="1"/>
          </p:cNvSpPr>
          <p:nvPr>
            <p:ph idx="1"/>
          </p:nvPr>
        </p:nvSpPr>
        <p:spPr/>
        <p:txBody>
          <a:bodyPr/>
          <a:lstStyle/>
          <a:p>
            <a:endParaRPr lang="en-US" altLang="zh-CN" dirty="0"/>
          </a:p>
          <a:p>
            <a:r>
              <a:rPr lang="en-US" altLang="zh-CN" dirty="0"/>
              <a:t>Data Evaluation</a:t>
            </a:r>
          </a:p>
          <a:p>
            <a:endParaRPr lang="en-US" altLang="zh-CN" dirty="0"/>
          </a:p>
          <a:p>
            <a:r>
              <a:rPr lang="en-US" dirty="0"/>
              <a:t>Video Demonstration</a:t>
            </a:r>
          </a:p>
        </p:txBody>
      </p:sp>
      <p:pic>
        <p:nvPicPr>
          <p:cNvPr id="4" name="Picture 2" descr="ZJU-UIUC Institute | Haining">
            <a:extLst>
              <a:ext uri="{FF2B5EF4-FFF2-40B4-BE49-F238E27FC236}">
                <a16:creationId xmlns:a16="http://schemas.microsoft.com/office/drawing/2014/main" id="{4F71CDD2-3023-9055-4012-B060506395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27651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F93AD5-D30E-3A71-62B6-7C1C1FFF3778}"/>
              </a:ext>
            </a:extLst>
          </p:cNvPr>
          <p:cNvSpPr>
            <a:spLocks noGrp="1"/>
          </p:cNvSpPr>
          <p:nvPr>
            <p:ph type="title"/>
          </p:nvPr>
        </p:nvSpPr>
        <p:spPr/>
        <p:txBody>
          <a:bodyPr/>
          <a:lstStyle/>
          <a:p>
            <a:r>
              <a:rPr lang="en-US" altLang="zh-CN" dirty="0"/>
              <a:t>Intro to </a:t>
            </a:r>
            <a:r>
              <a:rPr lang="en-US" altLang="zh-CN" dirty="0" err="1"/>
              <a:t>RoBERTa</a:t>
            </a:r>
            <a:endParaRPr lang="zh-CN" altLang="en-US" dirty="0"/>
          </a:p>
        </p:txBody>
      </p:sp>
      <p:sp>
        <p:nvSpPr>
          <p:cNvPr id="3" name="内容占位符 2">
            <a:extLst>
              <a:ext uri="{FF2B5EF4-FFF2-40B4-BE49-F238E27FC236}">
                <a16:creationId xmlns:a16="http://schemas.microsoft.com/office/drawing/2014/main" id="{55338C42-BEC9-19A1-E615-4D104524F792}"/>
              </a:ext>
            </a:extLst>
          </p:cNvPr>
          <p:cNvSpPr>
            <a:spLocks noGrp="1"/>
          </p:cNvSpPr>
          <p:nvPr>
            <p:ph idx="1"/>
          </p:nvPr>
        </p:nvSpPr>
        <p:spPr>
          <a:xfrm>
            <a:off x="838200" y="1825625"/>
            <a:ext cx="10515600" cy="4939506"/>
          </a:xfrm>
        </p:spPr>
        <p:txBody>
          <a:bodyPr>
            <a:normAutofit/>
          </a:bodyPr>
          <a:lstStyle/>
          <a:p>
            <a:r>
              <a:rPr lang="en-US" altLang="zh-CN" dirty="0"/>
              <a:t>Improvement </a:t>
            </a:r>
            <a:r>
              <a:rPr lang="en-US" b="0" i="0" dirty="0">
                <a:solidFill>
                  <a:srgbClr val="2A2B2E"/>
                </a:solidFill>
                <a:effectLst/>
                <a:latin typeface="PingFang SC"/>
              </a:rPr>
              <a:t>based on BERT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zh-CN" altLang="en-US" dirty="0"/>
          </a:p>
        </p:txBody>
      </p:sp>
      <p:pic>
        <p:nvPicPr>
          <p:cNvPr id="5" name="图片 4">
            <a:extLst>
              <a:ext uri="{FF2B5EF4-FFF2-40B4-BE49-F238E27FC236}">
                <a16:creationId xmlns:a16="http://schemas.microsoft.com/office/drawing/2014/main" id="{0441200E-D704-0BD6-5C4D-11F3070E1491}"/>
              </a:ext>
            </a:extLst>
          </p:cNvPr>
          <p:cNvPicPr>
            <a:picLocks noChangeAspect="1"/>
          </p:cNvPicPr>
          <p:nvPr/>
        </p:nvPicPr>
        <p:blipFill>
          <a:blip r:embed="rId2"/>
          <a:stretch>
            <a:fillRect/>
          </a:stretch>
        </p:blipFill>
        <p:spPr>
          <a:xfrm>
            <a:off x="1385888" y="2396400"/>
            <a:ext cx="8104490" cy="3205215"/>
          </a:xfrm>
          <a:prstGeom prst="rect">
            <a:avLst/>
          </a:prstGeom>
        </p:spPr>
      </p:pic>
      <p:pic>
        <p:nvPicPr>
          <p:cNvPr id="4" name="Picture 2" descr="ZJU-UIUC Institute | Haining">
            <a:extLst>
              <a:ext uri="{FF2B5EF4-FFF2-40B4-BE49-F238E27FC236}">
                <a16:creationId xmlns:a16="http://schemas.microsoft.com/office/drawing/2014/main" id="{888CEDAA-D123-621A-B606-32BB9FE5B3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1942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977E2E-EE06-CCD0-7B1D-E8C0BBF5E06F}"/>
              </a:ext>
            </a:extLst>
          </p:cNvPr>
          <p:cNvSpPr>
            <a:spLocks noGrp="1"/>
          </p:cNvSpPr>
          <p:nvPr>
            <p:ph type="title"/>
          </p:nvPr>
        </p:nvSpPr>
        <p:spPr/>
        <p:txBody>
          <a:bodyPr/>
          <a:lstStyle/>
          <a:p>
            <a:r>
              <a:rPr lang="en-US" altLang="zh-CN" dirty="0" err="1"/>
              <a:t>RoBERTa</a:t>
            </a:r>
            <a:r>
              <a:rPr lang="en-US" altLang="zh-CN" dirty="0"/>
              <a:t>: Application in RMOT</a:t>
            </a:r>
            <a:endParaRPr lang="zh-CN" altLang="en-US" dirty="0"/>
          </a:p>
        </p:txBody>
      </p:sp>
      <p:sp>
        <p:nvSpPr>
          <p:cNvPr id="3" name="内容占位符 2">
            <a:extLst>
              <a:ext uri="{FF2B5EF4-FFF2-40B4-BE49-F238E27FC236}">
                <a16:creationId xmlns:a16="http://schemas.microsoft.com/office/drawing/2014/main" id="{91BBD4F2-7A68-AAEB-6C9D-A8217EB8BC9E}"/>
              </a:ext>
            </a:extLst>
          </p:cNvPr>
          <p:cNvSpPr>
            <a:spLocks noGrp="1"/>
          </p:cNvSpPr>
          <p:nvPr>
            <p:ph idx="1"/>
          </p:nvPr>
        </p:nvSpPr>
        <p:spPr/>
        <p:txBody>
          <a:bodyPr/>
          <a:lstStyle/>
          <a:p>
            <a:pPr algn="l"/>
            <a:r>
              <a:rPr lang="en-US" b="0" i="0" dirty="0">
                <a:solidFill>
                  <a:srgbClr val="2A2B2E"/>
                </a:solidFill>
                <a:effectLst/>
                <a:latin typeface="PingFang SC"/>
              </a:rPr>
              <a:t>In RMOT, we need a feature vector </a:t>
            </a:r>
          </a:p>
          <a:p>
            <a:pPr marL="0" indent="0" algn="l">
              <a:buNone/>
            </a:pPr>
            <a:r>
              <a:rPr lang="en-US" b="0" i="0" dirty="0">
                <a:solidFill>
                  <a:srgbClr val="2A2B2E"/>
                </a:solidFill>
                <a:effectLst/>
                <a:latin typeface="PingFang SC"/>
              </a:rPr>
              <a:t>   for each lemma in the sentence </a:t>
            </a:r>
          </a:p>
          <a:p>
            <a:pPr algn="l"/>
            <a:r>
              <a:rPr lang="en-US" b="0" i="0" dirty="0">
                <a:solidFill>
                  <a:srgbClr val="2A2B2E"/>
                </a:solidFill>
                <a:effectLst/>
                <a:latin typeface="PingFang SC"/>
              </a:rPr>
              <a:t>Taking a sentence of length l as input, </a:t>
            </a:r>
          </a:p>
          <a:p>
            <a:pPr marL="0" indent="0" algn="l">
              <a:buNone/>
            </a:pPr>
            <a:r>
              <a:rPr lang="en-US" dirty="0">
                <a:solidFill>
                  <a:srgbClr val="2A2B2E"/>
                </a:solidFill>
                <a:latin typeface="PingFang SC"/>
              </a:rPr>
              <a:t>   </a:t>
            </a:r>
            <a:r>
              <a:rPr lang="en-US" b="0" i="0" dirty="0">
                <a:solidFill>
                  <a:srgbClr val="2A2B2E"/>
                </a:solidFill>
                <a:effectLst/>
                <a:latin typeface="PingFang SC"/>
              </a:rPr>
              <a:t>we get a tensor of size </a:t>
            </a:r>
            <a:r>
              <a:rPr lang="en-US" b="0" i="0" dirty="0" err="1">
                <a:solidFill>
                  <a:srgbClr val="2A2B2E"/>
                </a:solidFill>
                <a:effectLst/>
                <a:latin typeface="PingFang SC"/>
              </a:rPr>
              <a:t>l×D</a:t>
            </a:r>
            <a:r>
              <a:rPr lang="en-US" b="0" i="0" dirty="0">
                <a:solidFill>
                  <a:srgbClr val="2A2B2E"/>
                </a:solidFill>
                <a:effectLst/>
                <a:latin typeface="PingFang SC"/>
              </a:rPr>
              <a:t> </a:t>
            </a:r>
          </a:p>
          <a:p>
            <a:pPr marL="0" indent="0" algn="l">
              <a:buNone/>
            </a:pPr>
            <a:endParaRPr lang="en-US" b="0" i="0" dirty="0">
              <a:solidFill>
                <a:srgbClr val="2A2B2E"/>
              </a:solidFill>
              <a:effectLst/>
              <a:latin typeface="PingFang SC"/>
            </a:endParaRPr>
          </a:p>
          <a:p>
            <a:pPr algn="l"/>
            <a:r>
              <a:rPr lang="en-US" b="0" i="0" dirty="0">
                <a:solidFill>
                  <a:srgbClr val="2A2B2E"/>
                </a:solidFill>
                <a:effectLst/>
                <a:latin typeface="PingFang SC"/>
              </a:rPr>
              <a:t>(D is the feature dimension of word </a:t>
            </a:r>
          </a:p>
          <a:p>
            <a:pPr marL="0" indent="0" algn="l">
              <a:buNone/>
            </a:pPr>
            <a:r>
              <a:rPr lang="en-US" dirty="0">
                <a:solidFill>
                  <a:srgbClr val="2A2B2E"/>
                </a:solidFill>
                <a:latin typeface="PingFang SC"/>
              </a:rPr>
              <a:t>   </a:t>
            </a:r>
            <a:r>
              <a:rPr lang="en-US" b="0" i="0" dirty="0">
                <a:solidFill>
                  <a:srgbClr val="2A2B2E"/>
                </a:solidFill>
                <a:effectLst/>
                <a:latin typeface="PingFang SC"/>
              </a:rPr>
              <a:t>vectors)</a:t>
            </a:r>
          </a:p>
        </p:txBody>
      </p:sp>
      <p:pic>
        <p:nvPicPr>
          <p:cNvPr id="5" name="图片 4">
            <a:extLst>
              <a:ext uri="{FF2B5EF4-FFF2-40B4-BE49-F238E27FC236}">
                <a16:creationId xmlns:a16="http://schemas.microsoft.com/office/drawing/2014/main" id="{B042C5A1-4418-78D5-C73B-8B27B1338C1C}"/>
              </a:ext>
            </a:extLst>
          </p:cNvPr>
          <p:cNvPicPr>
            <a:picLocks noChangeAspect="1"/>
          </p:cNvPicPr>
          <p:nvPr/>
        </p:nvPicPr>
        <p:blipFill>
          <a:blip r:embed="rId2"/>
          <a:stretch>
            <a:fillRect/>
          </a:stretch>
        </p:blipFill>
        <p:spPr>
          <a:xfrm>
            <a:off x="6695676" y="1522980"/>
            <a:ext cx="5086070" cy="4261644"/>
          </a:xfrm>
          <a:prstGeom prst="rect">
            <a:avLst/>
          </a:prstGeom>
        </p:spPr>
      </p:pic>
      <p:pic>
        <p:nvPicPr>
          <p:cNvPr id="4" name="Picture 2" descr="ZJU-UIUC Institute | Haining">
            <a:extLst>
              <a:ext uri="{FF2B5EF4-FFF2-40B4-BE49-F238E27FC236}">
                <a16:creationId xmlns:a16="http://schemas.microsoft.com/office/drawing/2014/main" id="{698D1856-F987-23A1-B8AC-286A2F5BCC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28348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010EE0-8120-4A09-F72B-0FD9AF86059E}"/>
              </a:ext>
            </a:extLst>
          </p:cNvPr>
          <p:cNvSpPr>
            <a:spLocks noGrp="1"/>
          </p:cNvSpPr>
          <p:nvPr>
            <p:ph type="title"/>
          </p:nvPr>
        </p:nvSpPr>
        <p:spPr/>
        <p:txBody>
          <a:bodyPr/>
          <a:lstStyle/>
          <a:p>
            <a:r>
              <a:rPr lang="en-US" altLang="zh-CN" dirty="0"/>
              <a:t>Cross-modal Encoder</a:t>
            </a:r>
            <a:endParaRPr lang="en-US" dirty="0"/>
          </a:p>
        </p:txBody>
      </p:sp>
      <p:pic>
        <p:nvPicPr>
          <p:cNvPr id="7" name="图片 6">
            <a:extLst>
              <a:ext uri="{FF2B5EF4-FFF2-40B4-BE49-F238E27FC236}">
                <a16:creationId xmlns:a16="http://schemas.microsoft.com/office/drawing/2014/main" id="{D1052E0E-4F16-F328-B305-580F2BE2AEF4}"/>
              </a:ext>
            </a:extLst>
          </p:cNvPr>
          <p:cNvPicPr>
            <a:picLocks noChangeAspect="1"/>
          </p:cNvPicPr>
          <p:nvPr/>
        </p:nvPicPr>
        <p:blipFill>
          <a:blip r:embed="rId2"/>
          <a:stretch>
            <a:fillRect/>
          </a:stretch>
        </p:blipFill>
        <p:spPr>
          <a:xfrm>
            <a:off x="677830" y="2964020"/>
            <a:ext cx="5264421" cy="2952902"/>
          </a:xfrm>
          <a:prstGeom prst="rect">
            <a:avLst/>
          </a:prstGeom>
        </p:spPr>
      </p:pic>
      <p:sp>
        <p:nvSpPr>
          <p:cNvPr id="8" name="内容占位符 2">
            <a:extLst>
              <a:ext uri="{FF2B5EF4-FFF2-40B4-BE49-F238E27FC236}">
                <a16:creationId xmlns:a16="http://schemas.microsoft.com/office/drawing/2014/main" id="{B2229CB9-76C5-FA4D-D954-77C2F0D86A97}"/>
              </a:ext>
            </a:extLst>
          </p:cNvPr>
          <p:cNvSpPr txBox="1">
            <a:spLocks/>
          </p:cNvSpPr>
          <p:nvPr/>
        </p:nvSpPr>
        <p:spPr>
          <a:xfrm>
            <a:off x="659233" y="1690688"/>
            <a:ext cx="6237514" cy="1426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2A2B2E"/>
                </a:solidFill>
                <a:latin typeface="PingFang SC"/>
              </a:rPr>
              <a:t>How are multiple modalities encoded?</a:t>
            </a:r>
          </a:p>
          <a:p>
            <a:r>
              <a:rPr lang="en-US" altLang="zh-CN" dirty="0"/>
              <a:t>The early-fusion module:</a:t>
            </a:r>
          </a:p>
          <a:p>
            <a:pPr marL="0" indent="0">
              <a:buFont typeface="Arial" panose="020B0604020202020204" pitchFamily="34" charset="0"/>
              <a:buNone/>
            </a:pPr>
            <a:endParaRPr lang="en-US" altLang="zh-CN" dirty="0"/>
          </a:p>
        </p:txBody>
      </p:sp>
      <p:sp>
        <p:nvSpPr>
          <p:cNvPr id="11" name="内容占位符 2">
            <a:extLst>
              <a:ext uri="{FF2B5EF4-FFF2-40B4-BE49-F238E27FC236}">
                <a16:creationId xmlns:a16="http://schemas.microsoft.com/office/drawing/2014/main" id="{6039652C-ABDC-D747-1EEB-A38FE7FBB42C}"/>
              </a:ext>
            </a:extLst>
          </p:cNvPr>
          <p:cNvSpPr>
            <a:spLocks noGrp="1"/>
          </p:cNvSpPr>
          <p:nvPr>
            <p:ph idx="1"/>
          </p:nvPr>
        </p:nvSpPr>
        <p:spPr>
          <a:xfrm>
            <a:off x="7282542" y="1690688"/>
            <a:ext cx="4452257" cy="1186493"/>
          </a:xfrm>
        </p:spPr>
        <p:txBody>
          <a:bodyPr/>
          <a:lstStyle/>
          <a:p>
            <a:r>
              <a:rPr lang="en-US" altLang="zh-CN" dirty="0"/>
              <a:t>the parameters in </a:t>
            </a:r>
            <a:r>
              <a:rPr lang="en-US" altLang="zh-CN" dirty="0" err="1"/>
              <a:t>RoBERTa</a:t>
            </a:r>
            <a:r>
              <a:rPr lang="en-US" altLang="zh-CN" dirty="0"/>
              <a:t> </a:t>
            </a:r>
          </a:p>
          <a:p>
            <a:pPr marL="0" indent="0">
              <a:buNone/>
            </a:pPr>
            <a:r>
              <a:rPr lang="en-US" altLang="zh-CN" dirty="0"/>
              <a:t>   are frozen during training</a:t>
            </a:r>
            <a:endParaRPr lang="zh-CN" altLang="en-US" dirty="0"/>
          </a:p>
          <a:p>
            <a:endParaRPr lang="en-US" dirty="0"/>
          </a:p>
        </p:txBody>
      </p:sp>
      <p:sp>
        <p:nvSpPr>
          <p:cNvPr id="12" name="文本框 11">
            <a:extLst>
              <a:ext uri="{FF2B5EF4-FFF2-40B4-BE49-F238E27FC236}">
                <a16:creationId xmlns:a16="http://schemas.microsoft.com/office/drawing/2014/main" id="{F79D2DD1-2193-79F1-DAB4-A9ED03D8D860}"/>
              </a:ext>
            </a:extLst>
          </p:cNvPr>
          <p:cNvSpPr txBox="1"/>
          <p:nvPr/>
        </p:nvSpPr>
        <p:spPr>
          <a:xfrm>
            <a:off x="7572235" y="5166504"/>
            <a:ext cx="2371467" cy="461665"/>
          </a:xfrm>
          <a:prstGeom prst="rect">
            <a:avLst/>
          </a:prstGeom>
          <a:noFill/>
        </p:spPr>
        <p:txBody>
          <a:bodyPr wrap="square" rtlCol="0">
            <a:spAutoFit/>
          </a:bodyPr>
          <a:lstStyle/>
          <a:p>
            <a:r>
              <a:rPr lang="en-US" altLang="zh-CN" sz="2400" dirty="0">
                <a:latin typeface="Times New Roman" panose="02020603050405020304" pitchFamily="18" charset="0"/>
                <a:cs typeface="Times New Roman" panose="02020603050405020304" pitchFamily="18" charset="0"/>
              </a:rPr>
              <a:t>(QK/sqrt(d))V</a:t>
            </a:r>
          </a:p>
        </p:txBody>
      </p:sp>
      <p:pic>
        <p:nvPicPr>
          <p:cNvPr id="13" name="图片 12">
            <a:extLst>
              <a:ext uri="{FF2B5EF4-FFF2-40B4-BE49-F238E27FC236}">
                <a16:creationId xmlns:a16="http://schemas.microsoft.com/office/drawing/2014/main" id="{3CB4B3C7-CE28-7D5A-86F1-C98D3904C5CA}"/>
              </a:ext>
            </a:extLst>
          </p:cNvPr>
          <p:cNvPicPr>
            <a:picLocks noChangeAspect="1"/>
          </p:cNvPicPr>
          <p:nvPr/>
        </p:nvPicPr>
        <p:blipFill>
          <a:blip r:embed="rId3"/>
          <a:stretch>
            <a:fillRect/>
          </a:stretch>
        </p:blipFill>
        <p:spPr>
          <a:xfrm>
            <a:off x="7535042" y="2964020"/>
            <a:ext cx="3818758" cy="1445253"/>
          </a:xfrm>
          <a:prstGeom prst="rect">
            <a:avLst/>
          </a:prstGeom>
        </p:spPr>
      </p:pic>
      <p:pic>
        <p:nvPicPr>
          <p:cNvPr id="14" name="图片 13">
            <a:extLst>
              <a:ext uri="{FF2B5EF4-FFF2-40B4-BE49-F238E27FC236}">
                <a16:creationId xmlns:a16="http://schemas.microsoft.com/office/drawing/2014/main" id="{D18F9373-E2A7-400A-9E12-431DA2F82406}"/>
              </a:ext>
            </a:extLst>
          </p:cNvPr>
          <p:cNvPicPr>
            <a:picLocks noChangeAspect="1"/>
          </p:cNvPicPr>
          <p:nvPr/>
        </p:nvPicPr>
        <p:blipFill>
          <a:blip r:embed="rId4"/>
          <a:stretch>
            <a:fillRect/>
          </a:stretch>
        </p:blipFill>
        <p:spPr>
          <a:xfrm>
            <a:off x="7516445" y="4369384"/>
            <a:ext cx="3855952" cy="882397"/>
          </a:xfrm>
          <a:prstGeom prst="rect">
            <a:avLst/>
          </a:prstGeom>
        </p:spPr>
      </p:pic>
      <p:pic>
        <p:nvPicPr>
          <p:cNvPr id="3" name="Picture 2" descr="ZJU-UIUC Institute | Haining">
            <a:extLst>
              <a:ext uri="{FF2B5EF4-FFF2-40B4-BE49-F238E27FC236}">
                <a16:creationId xmlns:a16="http://schemas.microsoft.com/office/drawing/2014/main" id="{5D6DD5CC-768A-093C-8784-93F7545685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5139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A1017B-B696-8097-A1CD-FC82A490ADD3}"/>
              </a:ext>
            </a:extLst>
          </p:cNvPr>
          <p:cNvSpPr>
            <a:spLocks noGrp="1"/>
          </p:cNvSpPr>
          <p:nvPr>
            <p:ph type="title"/>
          </p:nvPr>
        </p:nvSpPr>
        <p:spPr/>
        <p:txBody>
          <a:bodyPr/>
          <a:lstStyle/>
          <a:p>
            <a:r>
              <a:rPr lang="en-US" altLang="zh-CN" dirty="0"/>
              <a:t>Cross-modal Encoder</a:t>
            </a:r>
            <a:endParaRPr lang="zh-CN" altLang="en-US" dirty="0"/>
          </a:p>
        </p:txBody>
      </p:sp>
      <p:sp>
        <p:nvSpPr>
          <p:cNvPr id="3" name="内容占位符 2">
            <a:extLst>
              <a:ext uri="{FF2B5EF4-FFF2-40B4-BE49-F238E27FC236}">
                <a16:creationId xmlns:a16="http://schemas.microsoft.com/office/drawing/2014/main" id="{76FF282C-69B5-B154-C452-F6967379166B}"/>
              </a:ext>
            </a:extLst>
          </p:cNvPr>
          <p:cNvSpPr>
            <a:spLocks noGrp="1"/>
          </p:cNvSpPr>
          <p:nvPr>
            <p:ph idx="1"/>
          </p:nvPr>
        </p:nvSpPr>
        <p:spPr/>
        <p:txBody>
          <a:bodyPr/>
          <a:lstStyle/>
          <a:p>
            <a:r>
              <a:rPr lang="en-US" altLang="zh-CN" dirty="0"/>
              <a:t>Following this line of thought, any language model capable of generating a word vector for each token can replace </a:t>
            </a:r>
            <a:r>
              <a:rPr lang="en-US" altLang="zh-CN" dirty="0" err="1"/>
              <a:t>RoBERTa</a:t>
            </a:r>
            <a:r>
              <a:rPr lang="en-US" altLang="zh-CN" dirty="0"/>
              <a:t>.</a:t>
            </a:r>
          </a:p>
          <a:p>
            <a:r>
              <a:rPr lang="en-US" altLang="zh-CN" dirty="0"/>
              <a:t> </a:t>
            </a:r>
          </a:p>
          <a:p>
            <a:r>
              <a:rPr lang="en-US" altLang="zh-CN" dirty="0"/>
              <a:t>This way, we won't need to modify the early-fusion module.</a:t>
            </a:r>
          </a:p>
          <a:p>
            <a:endParaRPr lang="en-US" altLang="zh-CN" dirty="0"/>
          </a:p>
          <a:p>
            <a:r>
              <a:rPr lang="en-US" altLang="zh-CN" dirty="0"/>
              <a:t>Note: The authors of the paper have essentially tried all the suitable class-Bert models, and </a:t>
            </a:r>
            <a:r>
              <a:rPr lang="en-US" altLang="zh-CN" dirty="0" err="1"/>
              <a:t>RoBERTa</a:t>
            </a:r>
            <a:r>
              <a:rPr lang="en-US" altLang="zh-CN" dirty="0"/>
              <a:t> performed the best. We feel there's no significant need to experiment with other text2text models, as we only require the encoder, not the decoder.</a:t>
            </a:r>
            <a:endParaRPr lang="zh-CN" altLang="en-US" dirty="0"/>
          </a:p>
        </p:txBody>
      </p:sp>
      <p:pic>
        <p:nvPicPr>
          <p:cNvPr id="4" name="Picture 2" descr="ZJU-UIUC Institute | Haining">
            <a:extLst>
              <a:ext uri="{FF2B5EF4-FFF2-40B4-BE49-F238E27FC236}">
                <a16:creationId xmlns:a16="http://schemas.microsoft.com/office/drawing/2014/main" id="{CCF65FF6-53BD-2C2C-74AC-42A2AF4E95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77427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图片 4">
            <a:extLst>
              <a:ext uri="{FF2B5EF4-FFF2-40B4-BE49-F238E27FC236}">
                <a16:creationId xmlns:a16="http://schemas.microsoft.com/office/drawing/2014/main" id="{C310D0BC-7518-F353-639A-871F9695D46A}"/>
              </a:ext>
            </a:extLst>
          </p:cNvPr>
          <p:cNvPicPr>
            <a:picLocks noChangeAspect="1"/>
          </p:cNvPicPr>
          <p:nvPr/>
        </p:nvPicPr>
        <p:blipFill rotWithShape="1">
          <a:blip r:embed="rId2"/>
          <a:srcRect r="2778" b="1"/>
          <a:stretch/>
        </p:blipFill>
        <p:spPr>
          <a:xfrm>
            <a:off x="20" y="10"/>
            <a:ext cx="12191979" cy="5486390"/>
          </a:xfrm>
          <a:prstGeom prst="rect">
            <a:avLst/>
          </a:prstGeom>
          <a:effectLst>
            <a:outerShdw blurRad="596900" dist="330200" dir="8820000" sx="87000" sy="87000" algn="ctr" rotWithShape="0">
              <a:srgbClr val="000000">
                <a:alpha val="29000"/>
              </a:srgbClr>
            </a:outerShdw>
          </a:effectLst>
        </p:spPr>
      </p:pic>
      <p:sp useBgFill="1">
        <p:nvSpPr>
          <p:cNvPr id="12" name="Rectangle 11">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12192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3B5E2FCA-A510-5B41-68DF-1AFF68B71D43}"/>
              </a:ext>
            </a:extLst>
          </p:cNvPr>
          <p:cNvSpPr>
            <a:spLocks noGrp="1"/>
          </p:cNvSpPr>
          <p:nvPr>
            <p:ph type="title"/>
          </p:nvPr>
        </p:nvSpPr>
        <p:spPr>
          <a:xfrm>
            <a:off x="589556" y="5746071"/>
            <a:ext cx="7015499" cy="852260"/>
          </a:xfrm>
        </p:spPr>
        <p:txBody>
          <a:bodyPr vert="horz" lIns="91440" tIns="45720" rIns="91440" bIns="45720" rtlCol="0" anchor="ctr">
            <a:normAutofit/>
          </a:bodyPr>
          <a:lstStyle/>
          <a:p>
            <a:r>
              <a:rPr lang="en-US" sz="2500" dirty="0"/>
              <a:t>Contrastive Language-Image Pre-Training (CLIP)</a:t>
            </a:r>
          </a:p>
        </p:txBody>
      </p:sp>
      <p:pic>
        <p:nvPicPr>
          <p:cNvPr id="8" name="Picture 2" descr="ZJU-UIUC Institute | Haining">
            <a:extLst>
              <a:ext uri="{FF2B5EF4-FFF2-40B4-BE49-F238E27FC236}">
                <a16:creationId xmlns:a16="http://schemas.microsoft.com/office/drawing/2014/main" id="{D6FF5460-F2B6-5C3B-15E9-793E4CF8B6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62265" y="133350"/>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96111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EB975B-C449-DC13-727A-B9DE2C579AC7}"/>
              </a:ext>
            </a:extLst>
          </p:cNvPr>
          <p:cNvSpPr>
            <a:spLocks noGrp="1"/>
          </p:cNvSpPr>
          <p:nvPr>
            <p:ph type="title"/>
          </p:nvPr>
        </p:nvSpPr>
        <p:spPr>
          <a:xfrm>
            <a:off x="481013" y="3752849"/>
            <a:ext cx="3290887" cy="2452687"/>
          </a:xfrm>
        </p:spPr>
        <p:txBody>
          <a:bodyPr anchor="ctr">
            <a:normAutofit/>
          </a:bodyPr>
          <a:lstStyle/>
          <a:p>
            <a:r>
              <a:rPr lang="en-US" altLang="zh-CN" sz="3300"/>
              <a:t>The motivation for integrating CLIP into the RMOT framework</a:t>
            </a:r>
            <a:endParaRPr lang="zh-CN" altLang="en-US" sz="3300"/>
          </a:p>
        </p:txBody>
      </p:sp>
      <p:pic>
        <p:nvPicPr>
          <p:cNvPr id="6" name="图片 5" descr="夜晚建筑亮着灯的汽车&#10;&#10;中度可信度描述已自动生成">
            <a:extLst>
              <a:ext uri="{FF2B5EF4-FFF2-40B4-BE49-F238E27FC236}">
                <a16:creationId xmlns:a16="http://schemas.microsoft.com/office/drawing/2014/main" id="{9E8F44AF-8C6A-FD38-101E-A03D5BDF23AC}"/>
              </a:ext>
            </a:extLst>
          </p:cNvPr>
          <p:cNvPicPr>
            <a:picLocks noChangeAspect="1"/>
          </p:cNvPicPr>
          <p:nvPr/>
        </p:nvPicPr>
        <p:blipFill rotWithShape="1">
          <a:blip r:embed="rId2">
            <a:extLst>
              <a:ext uri="{28A0092B-C50C-407E-A947-70E740481C1C}">
                <a14:useLocalDpi xmlns:a14="http://schemas.microsoft.com/office/drawing/2010/main" val="0"/>
              </a:ext>
            </a:extLst>
          </a:blip>
          <a:srcRect t="28903" b="17936"/>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内容占位符 2">
            <a:extLst>
              <a:ext uri="{FF2B5EF4-FFF2-40B4-BE49-F238E27FC236}">
                <a16:creationId xmlns:a16="http://schemas.microsoft.com/office/drawing/2014/main" id="{A4D26CA7-935F-FE4D-8B53-FFF0D1AF8E7B}"/>
              </a:ext>
            </a:extLst>
          </p:cNvPr>
          <p:cNvSpPr>
            <a:spLocks noGrp="1"/>
          </p:cNvSpPr>
          <p:nvPr>
            <p:ph idx="1"/>
          </p:nvPr>
        </p:nvSpPr>
        <p:spPr>
          <a:xfrm>
            <a:off x="4223982" y="3752850"/>
            <a:ext cx="7485413" cy="2452687"/>
          </a:xfrm>
        </p:spPr>
        <p:txBody>
          <a:bodyPr anchor="ctr">
            <a:normAutofit/>
          </a:bodyPr>
          <a:lstStyle/>
          <a:p>
            <a:pPr>
              <a:buFont typeface="Wingdings" panose="05000000000000000000" pitchFamily="2" charset="2"/>
              <a:buChar char="l"/>
            </a:pPr>
            <a:r>
              <a:rPr lang="en-US" altLang="zh-CN" sz="1700" dirty="0"/>
              <a:t> To enhance its cross-modality capabilities, particularly in challenging scenarios where traditional analysis may fall short. </a:t>
            </a:r>
          </a:p>
          <a:p>
            <a:pPr>
              <a:buFont typeface="Wingdings" panose="05000000000000000000" pitchFamily="2" charset="2"/>
              <a:buChar char="l"/>
            </a:pPr>
            <a:r>
              <a:rPr lang="en-US" altLang="zh-CN" sz="1700" dirty="0"/>
              <a:t>  CLIP can understand Image and turn into text</a:t>
            </a:r>
          </a:p>
          <a:p>
            <a:pPr lvl="1">
              <a:buFont typeface="Wingdings" panose="05000000000000000000" pitchFamily="2" charset="2"/>
              <a:buChar char="l"/>
            </a:pPr>
            <a:r>
              <a:rPr lang="en-US" altLang="zh-CN" sz="1700" dirty="0"/>
              <a:t>Application Scenario: Police Chasing Vehicle </a:t>
            </a:r>
          </a:p>
          <a:p>
            <a:pPr>
              <a:buFont typeface="Wingdings" panose="05000000000000000000" pitchFamily="2" charset="2"/>
              <a:buChar char="l"/>
            </a:pPr>
            <a:r>
              <a:rPr lang="en-US" altLang="zh-CN" sz="1700" dirty="0"/>
              <a:t> For instance, </a:t>
            </a:r>
            <a:r>
              <a:rPr lang="en-US" altLang="zh-CN" sz="1700" b="1" dirty="0"/>
              <a:t>license plate recognition </a:t>
            </a:r>
            <a:r>
              <a:rPr lang="en-US" altLang="zh-CN" sz="1700" dirty="0"/>
              <a:t>may be hindered due to pixelation or other visual obstructions. However, CLIP can recognize vehicle types and potentially even make brand-specific identifications based on visual cues alone. </a:t>
            </a:r>
          </a:p>
          <a:p>
            <a:pPr>
              <a:buFont typeface="Wingdings" panose="05000000000000000000" pitchFamily="2" charset="2"/>
              <a:buChar char="l"/>
            </a:pPr>
            <a:r>
              <a:rPr lang="en-US" altLang="zh-CN" sz="1700" b="0" i="0" dirty="0">
                <a:effectLst/>
                <a:latin typeface="Söhne"/>
              </a:rPr>
              <a:t>draw an image of the police chasing vehicle with mot help</a:t>
            </a:r>
            <a:endParaRPr lang="en-US" altLang="zh-CN" sz="1700" dirty="0"/>
          </a:p>
        </p:txBody>
      </p:sp>
      <p:pic>
        <p:nvPicPr>
          <p:cNvPr id="4" name="Picture 2" descr="ZJU-UIUC Institute | Haining">
            <a:extLst>
              <a:ext uri="{FF2B5EF4-FFF2-40B4-BE49-F238E27FC236}">
                <a16:creationId xmlns:a16="http://schemas.microsoft.com/office/drawing/2014/main" id="{38395E75-461B-D69B-E285-0F79F54563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23453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BF24A3B7-4AF6-749B-496E-11F948FCD645}"/>
              </a:ext>
            </a:extLst>
          </p:cNvPr>
          <p:cNvSpPr>
            <a:spLocks noGrp="1"/>
          </p:cNvSpPr>
          <p:nvPr>
            <p:ph type="title"/>
          </p:nvPr>
        </p:nvSpPr>
        <p:spPr>
          <a:xfrm>
            <a:off x="499345" y="1015670"/>
            <a:ext cx="3547934" cy="4207145"/>
          </a:xfrm>
        </p:spPr>
        <p:txBody>
          <a:bodyPr vert="horz" lIns="91440" tIns="45720" rIns="91440" bIns="45720" rtlCol="0" anchor="t">
            <a:normAutofit/>
          </a:bodyPr>
          <a:lstStyle/>
          <a:p>
            <a:r>
              <a:rPr lang="en-US" sz="4000" kern="1200" dirty="0">
                <a:solidFill>
                  <a:srgbClr val="FFFFFF"/>
                </a:solidFill>
                <a:latin typeface="+mj-lt"/>
                <a:ea typeface="+mj-ea"/>
                <a:cs typeface="+mj-cs"/>
              </a:rPr>
              <a:t>Contrastive Language-Image Pre-Training</a:t>
            </a:r>
            <a:br>
              <a:rPr lang="en-US" sz="4000" kern="1200" dirty="0">
                <a:solidFill>
                  <a:srgbClr val="FFFFFF"/>
                </a:solidFill>
                <a:latin typeface="+mj-lt"/>
                <a:ea typeface="+mj-ea"/>
                <a:cs typeface="+mj-cs"/>
              </a:rPr>
            </a:br>
            <a:r>
              <a:rPr lang="en-US" sz="4000" kern="1200" dirty="0">
                <a:solidFill>
                  <a:srgbClr val="FFFFFF"/>
                </a:solidFill>
                <a:latin typeface="+mj-lt"/>
                <a:ea typeface="+mj-ea"/>
                <a:cs typeface="+mj-cs"/>
              </a:rPr>
              <a:t>(CLIP)</a:t>
            </a:r>
          </a:p>
        </p:txBody>
      </p:sp>
      <p:sp>
        <p:nvSpPr>
          <p:cNvPr id="3" name="内容占位符 2">
            <a:extLst>
              <a:ext uri="{FF2B5EF4-FFF2-40B4-BE49-F238E27FC236}">
                <a16:creationId xmlns:a16="http://schemas.microsoft.com/office/drawing/2014/main" id="{E41AA2C2-43D2-8760-CB63-18775D55DB06}"/>
              </a:ext>
            </a:extLst>
          </p:cNvPr>
          <p:cNvSpPr>
            <a:spLocks noGrp="1"/>
          </p:cNvSpPr>
          <p:nvPr>
            <p:ph idx="1"/>
          </p:nvPr>
        </p:nvSpPr>
        <p:spPr>
          <a:xfrm>
            <a:off x="4380855" y="1212112"/>
            <a:ext cx="3737245" cy="4564221"/>
          </a:xfrm>
        </p:spPr>
        <p:txBody>
          <a:bodyPr vert="horz" lIns="91440" tIns="45720" rIns="91440" bIns="45720" rtlCol="0">
            <a:normAutofit/>
          </a:bodyPr>
          <a:lstStyle/>
          <a:p>
            <a:endParaRPr lang="en-US" dirty="0"/>
          </a:p>
          <a:p>
            <a:r>
              <a:rPr lang="en-US" dirty="0"/>
              <a:t>Dual Processing</a:t>
            </a:r>
          </a:p>
          <a:p>
            <a:r>
              <a:rPr lang="en-US" dirty="0"/>
              <a:t>Rich Embeddings</a:t>
            </a:r>
          </a:p>
          <a:p>
            <a:r>
              <a:rPr lang="en-US" dirty="0"/>
              <a:t>Versatile Applications</a:t>
            </a:r>
          </a:p>
        </p:txBody>
      </p:sp>
      <p:cxnSp>
        <p:nvCxnSpPr>
          <p:cNvPr id="12" name="Straight Connector 11">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CF4C2B8C-6EAC-E05C-D6D9-DE74320671A0}"/>
              </a:ext>
            </a:extLst>
          </p:cNvPr>
          <p:cNvSpPr txBox="1"/>
          <p:nvPr/>
        </p:nvSpPr>
        <p:spPr>
          <a:xfrm>
            <a:off x="8451604" y="1412489"/>
            <a:ext cx="3197701" cy="4363844"/>
          </a:xfrm>
          <a:prstGeom prst="rect">
            <a:avLst/>
          </a:prstGeom>
        </p:spPr>
        <p:txBody>
          <a:bodyPr vert="horz" lIns="91440" tIns="45720" rIns="91440" bIns="45720" rtlCol="0">
            <a:normAutofit fontScale="92500" lnSpcReduction="10000"/>
          </a:bodyPr>
          <a:lstStyle/>
          <a:p>
            <a:pPr indent="-228600">
              <a:lnSpc>
                <a:spcPct val="90000"/>
              </a:lnSpc>
              <a:spcAft>
                <a:spcPts val="600"/>
              </a:spcAft>
              <a:buFont typeface="Arial" panose="020B0604020202020204" pitchFamily="34" charset="0"/>
              <a:buChar char="•"/>
            </a:pPr>
            <a:r>
              <a:rPr lang="en-US" altLang="zh-CN" sz="2400" dirty="0"/>
              <a:t>The expression query refers to multiple objects of interest, which is fed into the encoder along with the video stream, and the RMOT outputs a tracking box corresponding to the query.</a:t>
            </a:r>
          </a:p>
          <a:p>
            <a:pPr indent="-228600">
              <a:lnSpc>
                <a:spcPct val="90000"/>
              </a:lnSpc>
              <a:spcAft>
                <a:spcPts val="600"/>
              </a:spcAft>
              <a:buFont typeface="Arial" panose="020B0604020202020204" pitchFamily="34" charset="0"/>
              <a:buChar char="•"/>
            </a:pPr>
            <a:r>
              <a:rPr lang="en-US" altLang="zh-CN" sz="2400" dirty="0"/>
              <a:t>The key words in language query of Referring Multi-Object Tracking include color, position, motion state, target object and so on. </a:t>
            </a:r>
          </a:p>
        </p:txBody>
      </p:sp>
      <p:pic>
        <p:nvPicPr>
          <p:cNvPr id="7" name="Picture 2">
            <a:extLst>
              <a:ext uri="{FF2B5EF4-FFF2-40B4-BE49-F238E27FC236}">
                <a16:creationId xmlns:a16="http://schemas.microsoft.com/office/drawing/2014/main" id="{8A6EB67D-EA1F-CA8F-C03C-7ACC4B1864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838" y="3738757"/>
            <a:ext cx="7455540" cy="262788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ZJU-UIUC Institute | Haining">
            <a:extLst>
              <a:ext uri="{FF2B5EF4-FFF2-40B4-BE49-F238E27FC236}">
                <a16:creationId xmlns:a16="http://schemas.microsoft.com/office/drawing/2014/main" id="{49F1044D-3246-5A9B-C01D-1D1BF06808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27839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DF0C90-BBDE-98FE-4C78-E0692AB74591}"/>
              </a:ext>
            </a:extLst>
          </p:cNvPr>
          <p:cNvSpPr>
            <a:spLocks noGrp="1"/>
          </p:cNvSpPr>
          <p:nvPr>
            <p:ph type="title"/>
          </p:nvPr>
        </p:nvSpPr>
        <p:spPr/>
        <p:txBody>
          <a:bodyPr/>
          <a:lstStyle/>
          <a:p>
            <a:r>
              <a:rPr lang="en-US" dirty="0"/>
              <a:t>RMOT: Referring Multi-Object Tracking</a:t>
            </a:r>
          </a:p>
        </p:txBody>
      </p:sp>
      <p:sp>
        <p:nvSpPr>
          <p:cNvPr id="3" name="内容占位符 2">
            <a:extLst>
              <a:ext uri="{FF2B5EF4-FFF2-40B4-BE49-F238E27FC236}">
                <a16:creationId xmlns:a16="http://schemas.microsoft.com/office/drawing/2014/main" id="{BC8DCB4A-E15D-B08C-987B-19465C2CA15A}"/>
              </a:ext>
            </a:extLst>
          </p:cNvPr>
          <p:cNvSpPr>
            <a:spLocks noGrp="1"/>
          </p:cNvSpPr>
          <p:nvPr>
            <p:ph idx="1"/>
          </p:nvPr>
        </p:nvSpPr>
        <p:spPr/>
        <p:txBody>
          <a:bodyPr>
            <a:normAutofit/>
          </a:bodyPr>
          <a:lstStyle/>
          <a:p>
            <a:r>
              <a:rPr lang="en-US" dirty="0"/>
              <a:t>An advanced computer vision technique, SOTA of 2023 MOT</a:t>
            </a:r>
          </a:p>
          <a:p>
            <a:r>
              <a:rPr lang="en-US" dirty="0"/>
              <a:t>Combines language processing with visual data to track multiple objects in video sequences</a:t>
            </a:r>
          </a:p>
          <a:p>
            <a:endParaRPr lang="en-US" dirty="0"/>
          </a:p>
          <a:p>
            <a:r>
              <a:rPr lang="en-US" dirty="0"/>
              <a:t>Interprets linguistic descriptions or commands to identify and follow specific objects across frames, enhancing tracking precision and applicability in complex scenarios like autonomous driving and surveillance. </a:t>
            </a:r>
          </a:p>
        </p:txBody>
      </p:sp>
      <p:pic>
        <p:nvPicPr>
          <p:cNvPr id="4" name="Picture 2" descr="ZJU-UIUC Institute | Haining">
            <a:extLst>
              <a:ext uri="{FF2B5EF4-FFF2-40B4-BE49-F238E27FC236}">
                <a16:creationId xmlns:a16="http://schemas.microsoft.com/office/drawing/2014/main" id="{95800482-6667-9FE8-4598-2772647F97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4082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图形用户界面, 应用程序&#10;&#10;描述已自动生成">
            <a:extLst>
              <a:ext uri="{FF2B5EF4-FFF2-40B4-BE49-F238E27FC236}">
                <a16:creationId xmlns:a16="http://schemas.microsoft.com/office/drawing/2014/main" id="{BD0563DB-308F-A6DE-D160-AEDBA595B6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9193" y="1347137"/>
            <a:ext cx="11813614" cy="4163725"/>
          </a:xfrm>
        </p:spPr>
      </p:pic>
    </p:spTree>
    <p:extLst>
      <p:ext uri="{BB962C8B-B14F-4D97-AF65-F5344CB8AC3E}">
        <p14:creationId xmlns:p14="http://schemas.microsoft.com/office/powerpoint/2010/main" val="3789442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BF24A3B7-4AF6-749B-496E-11F948FCD645}"/>
              </a:ext>
            </a:extLst>
          </p:cNvPr>
          <p:cNvSpPr>
            <a:spLocks noGrp="1"/>
          </p:cNvSpPr>
          <p:nvPr>
            <p:ph type="title"/>
          </p:nvPr>
        </p:nvSpPr>
        <p:spPr>
          <a:xfrm>
            <a:off x="499345" y="1015670"/>
            <a:ext cx="3547934" cy="4207145"/>
          </a:xfrm>
        </p:spPr>
        <p:txBody>
          <a:bodyPr vert="horz" lIns="91440" tIns="45720" rIns="91440" bIns="45720" rtlCol="0" anchor="t">
            <a:normAutofit/>
          </a:bodyPr>
          <a:lstStyle/>
          <a:p>
            <a:r>
              <a:rPr lang="en-US" sz="4000" kern="1200" dirty="0">
                <a:solidFill>
                  <a:srgbClr val="FFFFFF"/>
                </a:solidFill>
                <a:latin typeface="+mj-lt"/>
                <a:ea typeface="+mj-ea"/>
                <a:cs typeface="+mj-cs"/>
              </a:rPr>
              <a:t>Contrastive Language-Image Pre-Training</a:t>
            </a:r>
            <a:br>
              <a:rPr lang="en-US" sz="4000" kern="1200" dirty="0">
                <a:solidFill>
                  <a:srgbClr val="FFFFFF"/>
                </a:solidFill>
                <a:latin typeface="+mj-lt"/>
                <a:ea typeface="+mj-ea"/>
                <a:cs typeface="+mj-cs"/>
              </a:rPr>
            </a:br>
            <a:r>
              <a:rPr lang="en-US" sz="4000" kern="1200" dirty="0">
                <a:solidFill>
                  <a:srgbClr val="FFFFFF"/>
                </a:solidFill>
                <a:latin typeface="+mj-lt"/>
                <a:ea typeface="+mj-ea"/>
                <a:cs typeface="+mj-cs"/>
              </a:rPr>
              <a:t>(CLIP)</a:t>
            </a:r>
          </a:p>
        </p:txBody>
      </p:sp>
      <p:sp>
        <p:nvSpPr>
          <p:cNvPr id="3" name="内容占位符 2">
            <a:extLst>
              <a:ext uri="{FF2B5EF4-FFF2-40B4-BE49-F238E27FC236}">
                <a16:creationId xmlns:a16="http://schemas.microsoft.com/office/drawing/2014/main" id="{E41AA2C2-43D2-8760-CB63-18775D55DB06}"/>
              </a:ext>
            </a:extLst>
          </p:cNvPr>
          <p:cNvSpPr>
            <a:spLocks noGrp="1"/>
          </p:cNvSpPr>
          <p:nvPr>
            <p:ph idx="1"/>
          </p:nvPr>
        </p:nvSpPr>
        <p:spPr>
          <a:xfrm>
            <a:off x="4380855" y="1212112"/>
            <a:ext cx="3737245" cy="4564221"/>
          </a:xfrm>
        </p:spPr>
        <p:txBody>
          <a:bodyPr vert="horz" lIns="91440" tIns="45720" rIns="91440" bIns="45720" rtlCol="0">
            <a:normAutofit/>
          </a:bodyPr>
          <a:lstStyle/>
          <a:p>
            <a:endParaRPr lang="en-US" dirty="0"/>
          </a:p>
          <a:p>
            <a:r>
              <a:rPr lang="en-US" dirty="0"/>
              <a:t>Dual Processing</a:t>
            </a:r>
          </a:p>
          <a:p>
            <a:r>
              <a:rPr lang="en-US" dirty="0"/>
              <a:t>Rich Embeddings</a:t>
            </a:r>
          </a:p>
          <a:p>
            <a:r>
              <a:rPr lang="en-US" dirty="0"/>
              <a:t>Versatile Applications</a:t>
            </a:r>
          </a:p>
        </p:txBody>
      </p:sp>
      <p:cxnSp>
        <p:nvCxnSpPr>
          <p:cNvPr id="12" name="Straight Connector 11">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CF4C2B8C-6EAC-E05C-D6D9-DE74320671A0}"/>
              </a:ext>
            </a:extLst>
          </p:cNvPr>
          <p:cNvSpPr txBox="1"/>
          <p:nvPr/>
        </p:nvSpPr>
        <p:spPr>
          <a:xfrm>
            <a:off x="8451604" y="1412489"/>
            <a:ext cx="3197701" cy="4363844"/>
          </a:xfrm>
          <a:prstGeom prst="rect">
            <a:avLst/>
          </a:prstGeom>
        </p:spPr>
        <p:txBody>
          <a:bodyPr vert="horz" lIns="91440" tIns="45720" rIns="91440" bIns="45720" rtlCol="0">
            <a:normAutofit fontScale="92500" lnSpcReduction="10000"/>
          </a:bodyPr>
          <a:lstStyle/>
          <a:p>
            <a:pPr indent="-228600">
              <a:lnSpc>
                <a:spcPct val="90000"/>
              </a:lnSpc>
              <a:spcAft>
                <a:spcPts val="600"/>
              </a:spcAft>
              <a:buFont typeface="Arial" panose="020B0604020202020204" pitchFamily="34" charset="0"/>
              <a:buChar char="•"/>
            </a:pPr>
            <a:endParaRPr lang="en-US" altLang="zh-CN" sz="2800" dirty="0"/>
          </a:p>
          <a:p>
            <a:pPr indent="-228600">
              <a:lnSpc>
                <a:spcPct val="90000"/>
              </a:lnSpc>
              <a:spcAft>
                <a:spcPts val="600"/>
              </a:spcAft>
              <a:buFont typeface="Arial" panose="020B0604020202020204" pitchFamily="34" charset="0"/>
              <a:buChar char="•"/>
            </a:pPr>
            <a:r>
              <a:rPr lang="en-US" altLang="zh-CN" sz="2800" dirty="0"/>
              <a:t>Color category includes white, red, blue, green, yellow, and so on. Position category is comprised of left and right. Motion state consists of turning, parking, and moving. Target objects are cars, vehicles, pedestrian, or others. </a:t>
            </a:r>
          </a:p>
        </p:txBody>
      </p:sp>
      <p:pic>
        <p:nvPicPr>
          <p:cNvPr id="7" name="Picture 2">
            <a:extLst>
              <a:ext uri="{FF2B5EF4-FFF2-40B4-BE49-F238E27FC236}">
                <a16:creationId xmlns:a16="http://schemas.microsoft.com/office/drawing/2014/main" id="{8A6EB67D-EA1F-CA8F-C03C-7ACC4B1864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838" y="3738757"/>
            <a:ext cx="7455540" cy="26278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ZJU-UIUC Institute | Haining">
            <a:extLst>
              <a:ext uri="{FF2B5EF4-FFF2-40B4-BE49-F238E27FC236}">
                <a16:creationId xmlns:a16="http://schemas.microsoft.com/office/drawing/2014/main" id="{6FA3F587-806D-A196-2B41-A0961998163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66699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D00F9AC-C4BD-80D4-11A7-29B0627CD0F0}"/>
              </a:ext>
            </a:extLst>
          </p:cNvPr>
          <p:cNvSpPr>
            <a:spLocks noGrp="1"/>
          </p:cNvSpPr>
          <p:nvPr>
            <p:ph idx="1"/>
          </p:nvPr>
        </p:nvSpPr>
        <p:spPr/>
        <p:txBody>
          <a:bodyPr/>
          <a:lstStyle/>
          <a:p>
            <a:endParaRPr lang="en-US" dirty="0"/>
          </a:p>
          <a:p>
            <a:r>
              <a:rPr lang="en-US" dirty="0"/>
              <a:t>Enhancing Language Model Component </a:t>
            </a:r>
          </a:p>
          <a:p>
            <a:endParaRPr lang="en-US" dirty="0"/>
          </a:p>
          <a:p>
            <a:r>
              <a:rPr lang="en-US" dirty="0"/>
              <a:t>Improving Accuracy and Efficiency</a:t>
            </a:r>
          </a:p>
          <a:p>
            <a:endParaRPr lang="en-US" dirty="0"/>
          </a:p>
          <a:p>
            <a:r>
              <a:rPr lang="en-US" dirty="0"/>
              <a:t>Broadening Applicability</a:t>
            </a:r>
          </a:p>
        </p:txBody>
      </p:sp>
      <p:sp>
        <p:nvSpPr>
          <p:cNvPr id="6" name="标题 1">
            <a:extLst>
              <a:ext uri="{FF2B5EF4-FFF2-40B4-BE49-F238E27FC236}">
                <a16:creationId xmlns:a16="http://schemas.microsoft.com/office/drawing/2014/main" id="{0E0012D4-A711-F212-0BF2-D36EDDFD4093}"/>
              </a:ext>
            </a:extLst>
          </p:cNvPr>
          <p:cNvSpPr>
            <a:spLocks noGrp="1"/>
          </p:cNvSpPr>
          <p:nvPr>
            <p:ph type="title"/>
          </p:nvPr>
        </p:nvSpPr>
        <p:spPr>
          <a:xfrm>
            <a:off x="838200" y="365125"/>
            <a:ext cx="10515600" cy="1325563"/>
          </a:xfrm>
        </p:spPr>
        <p:txBody>
          <a:bodyPr/>
          <a:lstStyle/>
          <a:p>
            <a:r>
              <a:rPr lang="en-US" dirty="0"/>
              <a:t>Contrastive Language-Image Pre-Training</a:t>
            </a:r>
            <a:br>
              <a:rPr lang="en-US" dirty="0"/>
            </a:br>
            <a:r>
              <a:rPr lang="en-US" dirty="0"/>
              <a:t>(CLIP)</a:t>
            </a:r>
          </a:p>
        </p:txBody>
      </p:sp>
      <p:pic>
        <p:nvPicPr>
          <p:cNvPr id="2" name="Picture 2" descr="ZJU-UIUC Institute | Haining">
            <a:extLst>
              <a:ext uri="{FF2B5EF4-FFF2-40B4-BE49-F238E27FC236}">
                <a16:creationId xmlns:a16="http://schemas.microsoft.com/office/drawing/2014/main" id="{4C8639B6-3F38-4010-BBD0-D7501910EF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26947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D999AA03-00E0-A1B4-E75D-965228AEC962}"/>
              </a:ext>
            </a:extLst>
          </p:cNvPr>
          <p:cNvSpPr>
            <a:spLocks noGrp="1"/>
          </p:cNvSpPr>
          <p:nvPr>
            <p:ph type="title"/>
          </p:nvPr>
        </p:nvSpPr>
        <p:spPr>
          <a:xfrm>
            <a:off x="404553" y="3194426"/>
            <a:ext cx="9078562" cy="2387600"/>
          </a:xfrm>
        </p:spPr>
        <p:txBody>
          <a:bodyPr vert="horz" lIns="91440" tIns="45720" rIns="91440" bIns="45720" rtlCol="0" anchor="b">
            <a:normAutofit/>
          </a:bodyPr>
          <a:lstStyle/>
          <a:p>
            <a:r>
              <a:rPr lang="en-US" altLang="zh-CN" sz="6600" dirty="0">
                <a:solidFill>
                  <a:schemeClr val="bg1"/>
                </a:solidFill>
              </a:rPr>
              <a:t>The End</a:t>
            </a:r>
          </a:p>
        </p:txBody>
      </p:sp>
      <p:pic>
        <p:nvPicPr>
          <p:cNvPr id="7" name="图片 6" descr="图示, 工程绘图&#10;&#10;描述已自动生成">
            <a:extLst>
              <a:ext uri="{FF2B5EF4-FFF2-40B4-BE49-F238E27FC236}">
                <a16:creationId xmlns:a16="http://schemas.microsoft.com/office/drawing/2014/main" id="{C249659B-A484-139D-6710-93CB4EBF43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5264"/>
            <a:ext cx="12192000" cy="4580328"/>
          </a:xfrm>
          <a:prstGeom prst="rect">
            <a:avLst/>
          </a:prstGeom>
        </p:spPr>
      </p:pic>
      <p:sp>
        <p:nvSpPr>
          <p:cNvPr id="14" name="Rectangle: Rounded Corners 13">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56B9613E-9301-A480-16FD-92A0466F3BF8}"/>
              </a:ext>
            </a:extLst>
          </p:cNvPr>
          <p:cNvSpPr>
            <a:spLocks noGrp="1"/>
          </p:cNvSpPr>
          <p:nvPr>
            <p:ph idx="1"/>
          </p:nvPr>
        </p:nvSpPr>
        <p:spPr>
          <a:xfrm>
            <a:off x="404553" y="5624945"/>
            <a:ext cx="9078562" cy="592975"/>
          </a:xfrm>
        </p:spPr>
        <p:txBody>
          <a:bodyPr vert="horz" lIns="91440" tIns="45720" rIns="91440" bIns="45720" rtlCol="0" anchor="ctr">
            <a:normAutofit/>
          </a:bodyPr>
          <a:lstStyle/>
          <a:p>
            <a:pPr marL="0" indent="0">
              <a:buNone/>
            </a:pPr>
            <a:r>
              <a:rPr lang="en-US" altLang="zh-CN" sz="2400" dirty="0">
                <a:solidFill>
                  <a:schemeClr val="bg1"/>
                </a:solidFill>
              </a:rPr>
              <a:t>Thank you for listening, Q&amp;A time. </a:t>
            </a:r>
          </a:p>
        </p:txBody>
      </p:sp>
      <p:pic>
        <p:nvPicPr>
          <p:cNvPr id="8" name="Picture 2" descr="ZJU-UIUC Institute | Haining">
            <a:extLst>
              <a:ext uri="{FF2B5EF4-FFF2-40B4-BE49-F238E27FC236}">
                <a16:creationId xmlns:a16="http://schemas.microsoft.com/office/drawing/2014/main" id="{67FC5281-69F7-BACC-696B-981BF86E1D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5940" y="5022589"/>
            <a:ext cx="1238250" cy="1238250"/>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50BE1E13-4CB8-0E3F-C8BD-D63A6D7B5661}"/>
              </a:ext>
            </a:extLst>
          </p:cNvPr>
          <p:cNvSpPr txBox="1"/>
          <p:nvPr/>
        </p:nvSpPr>
        <p:spPr>
          <a:xfrm>
            <a:off x="404553" y="6389407"/>
            <a:ext cx="4147362" cy="369332"/>
          </a:xfrm>
          <a:prstGeom prst="rect">
            <a:avLst/>
          </a:prstGeom>
          <a:noFill/>
        </p:spPr>
        <p:txBody>
          <a:bodyPr wrap="square" rtlCol="0">
            <a:spAutoFit/>
          </a:bodyPr>
          <a:lstStyle/>
          <a:p>
            <a:r>
              <a:rPr lang="en-US" altLang="zh-CN" i="1" dirty="0">
                <a:solidFill>
                  <a:schemeClr val="bg1"/>
                </a:solidFill>
                <a:latin typeface="Times New Roman" panose="02020603050405020304" pitchFamily="18" charset="0"/>
                <a:cs typeface="Times New Roman" panose="02020603050405020304" pitchFamily="18" charset="0"/>
              </a:rPr>
              <a:t>ECE449: Machine Learning Presentation</a:t>
            </a:r>
            <a:endParaRPr lang="zh-CN" altLang="en-US" i="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91716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DF0C90-BBDE-98FE-4C78-E0692AB74591}"/>
              </a:ext>
            </a:extLst>
          </p:cNvPr>
          <p:cNvSpPr>
            <a:spLocks noGrp="1"/>
          </p:cNvSpPr>
          <p:nvPr>
            <p:ph type="title"/>
          </p:nvPr>
        </p:nvSpPr>
        <p:spPr/>
        <p:txBody>
          <a:bodyPr/>
          <a:lstStyle/>
          <a:p>
            <a:r>
              <a:rPr lang="en-US" dirty="0"/>
              <a:t>RMOT: Referring Multi-Object Tracking</a:t>
            </a:r>
          </a:p>
        </p:txBody>
      </p:sp>
      <p:pic>
        <p:nvPicPr>
          <p:cNvPr id="7" name="内容占位符 6" descr="图示, 工程绘图&#10;&#10;描述已自动生成">
            <a:extLst>
              <a:ext uri="{FF2B5EF4-FFF2-40B4-BE49-F238E27FC236}">
                <a16:creationId xmlns:a16="http://schemas.microsoft.com/office/drawing/2014/main" id="{F6F75E63-44A7-7E2A-1BF2-629BD934D4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80" y="2073349"/>
            <a:ext cx="12198139" cy="4582633"/>
          </a:xfrm>
        </p:spPr>
      </p:pic>
      <p:sp>
        <p:nvSpPr>
          <p:cNvPr id="8" name="文本框 7">
            <a:extLst>
              <a:ext uri="{FF2B5EF4-FFF2-40B4-BE49-F238E27FC236}">
                <a16:creationId xmlns:a16="http://schemas.microsoft.com/office/drawing/2014/main" id="{C7097F18-E52B-D5FB-F1C5-C6AE523A61F8}"/>
              </a:ext>
            </a:extLst>
          </p:cNvPr>
          <p:cNvSpPr txBox="1"/>
          <p:nvPr/>
        </p:nvSpPr>
        <p:spPr>
          <a:xfrm>
            <a:off x="912628" y="1328020"/>
            <a:ext cx="5615763" cy="369332"/>
          </a:xfrm>
          <a:prstGeom prst="rect">
            <a:avLst/>
          </a:prstGeom>
          <a:noFill/>
        </p:spPr>
        <p:txBody>
          <a:bodyPr wrap="square" rtlCol="0">
            <a:spAutoFit/>
          </a:bodyPr>
          <a:lstStyle/>
          <a:p>
            <a:r>
              <a:rPr lang="en-US" altLang="zh-CN" dirty="0"/>
              <a:t>Architecture Analysis of ‘transrmot.py’</a:t>
            </a:r>
            <a:endParaRPr lang="zh-CN" altLang="en-US" dirty="0"/>
          </a:p>
        </p:txBody>
      </p:sp>
      <p:pic>
        <p:nvPicPr>
          <p:cNvPr id="9" name="Picture 2" descr="ZJU-UIUC Institute | Haining">
            <a:extLst>
              <a:ext uri="{FF2B5EF4-FFF2-40B4-BE49-F238E27FC236}">
                <a16:creationId xmlns:a16="http://schemas.microsoft.com/office/drawing/2014/main" id="{C471131D-6C57-C9D4-BAF9-672BB33313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58928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ADDBE8-100E-DD0A-AC4E-098761A13475}"/>
              </a:ext>
            </a:extLst>
          </p:cNvPr>
          <p:cNvSpPr>
            <a:spLocks noGrp="1"/>
          </p:cNvSpPr>
          <p:nvPr>
            <p:ph type="title"/>
          </p:nvPr>
        </p:nvSpPr>
        <p:spPr/>
        <p:txBody>
          <a:bodyPr/>
          <a:lstStyle/>
          <a:p>
            <a:r>
              <a:rPr lang="en-US" altLang="zh-CN" dirty="0"/>
              <a:t>Problem Classification</a:t>
            </a:r>
            <a:endParaRPr lang="en-US" dirty="0"/>
          </a:p>
        </p:txBody>
      </p:sp>
      <p:sp>
        <p:nvSpPr>
          <p:cNvPr id="3" name="内容占位符 2">
            <a:extLst>
              <a:ext uri="{FF2B5EF4-FFF2-40B4-BE49-F238E27FC236}">
                <a16:creationId xmlns:a16="http://schemas.microsoft.com/office/drawing/2014/main" id="{093C9EF3-ECE3-AD55-6251-6B575710122D}"/>
              </a:ext>
            </a:extLst>
          </p:cNvPr>
          <p:cNvSpPr>
            <a:spLocks noGrp="1"/>
          </p:cNvSpPr>
          <p:nvPr>
            <p:ph idx="1"/>
          </p:nvPr>
        </p:nvSpPr>
        <p:spPr/>
        <p:txBody>
          <a:bodyPr/>
          <a:lstStyle/>
          <a:p>
            <a:r>
              <a:rPr lang="en-US" dirty="0"/>
              <a:t>1. </a:t>
            </a:r>
            <a:r>
              <a:rPr lang="en-US" altLang="zh-CN" dirty="0"/>
              <a:t>Use the 15 videos in the refer-KITTI data set with serial numbers </a:t>
            </a:r>
            <a:r>
              <a:rPr lang="en-US" altLang="zh-CN" u="sng" dirty="0"/>
              <a:t>01, 02, 03, 04, 06, 07, 08, 09, 10, 12, and 14 </a:t>
            </a:r>
            <a:r>
              <a:rPr lang="en-US" altLang="zh-CN" dirty="0"/>
              <a:t>as the training set. The remaining data sets are merged with the test set (05, 11, 13) as a new test set.</a:t>
            </a:r>
            <a:endParaRPr lang="en-US" dirty="0"/>
          </a:p>
          <a:p>
            <a:r>
              <a:rPr lang="en-US" dirty="0"/>
              <a:t>2. </a:t>
            </a:r>
            <a:r>
              <a:rPr lang="en-US" altLang="zh-CN" dirty="0"/>
              <a:t>Retrain RMOT on the new training set and test on the new test set. </a:t>
            </a:r>
            <a:endParaRPr lang="en-US" dirty="0"/>
          </a:p>
          <a:p>
            <a:r>
              <a:rPr lang="en-US" dirty="0"/>
              <a:t>3. </a:t>
            </a:r>
            <a:r>
              <a:rPr lang="en-US" altLang="zh-CN" dirty="0"/>
              <a:t>Use a language model (</a:t>
            </a:r>
            <a:r>
              <a:rPr lang="en-US" altLang="zh-CN" dirty="0" err="1"/>
              <a:t>RoBERTa</a:t>
            </a:r>
            <a:r>
              <a:rPr lang="en-US" altLang="zh-CN" dirty="0"/>
              <a:t>, or other multi-modal models such as CLIP) to train on the </a:t>
            </a:r>
            <a:r>
              <a:rPr lang="en-US" altLang="zh-CN" b="1" dirty="0"/>
              <a:t>test set </a:t>
            </a:r>
            <a:r>
              <a:rPr lang="en-US" altLang="zh-CN" dirty="0"/>
              <a:t>and complete two multi-object tracking tasks: </a:t>
            </a:r>
          </a:p>
          <a:p>
            <a:pPr lvl="1"/>
            <a:r>
              <a:rPr lang="en-US" dirty="0"/>
              <a:t>(1)</a:t>
            </a:r>
            <a:r>
              <a:rPr lang="en-US" altLang="zh-CN" dirty="0"/>
              <a:t> Given </a:t>
            </a:r>
            <a:r>
              <a:rPr lang="en-US" altLang="zh-CN" u="sng" dirty="0"/>
              <a:t>only the ground truth of the box</a:t>
            </a:r>
            <a:r>
              <a:rPr lang="en-US" altLang="zh-CN" dirty="0"/>
              <a:t>, design the loss function for the use the language encoder and test it on the new test set; </a:t>
            </a:r>
            <a:endParaRPr lang="en-US" dirty="0"/>
          </a:p>
        </p:txBody>
      </p:sp>
      <p:pic>
        <p:nvPicPr>
          <p:cNvPr id="4" name="Picture 2" descr="ZJU-UIUC Institute | Haining">
            <a:extLst>
              <a:ext uri="{FF2B5EF4-FFF2-40B4-BE49-F238E27FC236}">
                <a16:creationId xmlns:a16="http://schemas.microsoft.com/office/drawing/2014/main" id="{96DFF23A-A7A5-6CC5-100B-3B8EE08209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7205" y="119838"/>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68031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ADDBE8-100E-DD0A-AC4E-098761A13475}"/>
              </a:ext>
            </a:extLst>
          </p:cNvPr>
          <p:cNvSpPr>
            <a:spLocks noGrp="1"/>
          </p:cNvSpPr>
          <p:nvPr>
            <p:ph type="title"/>
          </p:nvPr>
        </p:nvSpPr>
        <p:spPr/>
        <p:txBody>
          <a:bodyPr/>
          <a:lstStyle/>
          <a:p>
            <a:r>
              <a:rPr lang="en-US" altLang="zh-CN" dirty="0"/>
              <a:t>Problem Classification</a:t>
            </a:r>
            <a:endParaRPr lang="en-US" dirty="0"/>
          </a:p>
        </p:txBody>
      </p:sp>
      <p:sp>
        <p:nvSpPr>
          <p:cNvPr id="3" name="内容占位符 2">
            <a:extLst>
              <a:ext uri="{FF2B5EF4-FFF2-40B4-BE49-F238E27FC236}">
                <a16:creationId xmlns:a16="http://schemas.microsoft.com/office/drawing/2014/main" id="{093C9EF3-ECE3-AD55-6251-6B575710122D}"/>
              </a:ext>
            </a:extLst>
          </p:cNvPr>
          <p:cNvSpPr>
            <a:spLocks noGrp="1"/>
          </p:cNvSpPr>
          <p:nvPr>
            <p:ph idx="1"/>
          </p:nvPr>
        </p:nvSpPr>
        <p:spPr/>
        <p:txBody>
          <a:bodyPr>
            <a:normAutofit lnSpcReduction="10000"/>
          </a:bodyPr>
          <a:lstStyle/>
          <a:p>
            <a:r>
              <a:rPr lang="en-US" dirty="0"/>
              <a:t>1. </a:t>
            </a:r>
            <a:r>
              <a:rPr lang="en-US" altLang="zh-CN" dirty="0"/>
              <a:t>Use the 15 videos in the refer-KITTI data set with serial numbers </a:t>
            </a:r>
            <a:r>
              <a:rPr lang="en-US" altLang="zh-CN" u="sng" dirty="0"/>
              <a:t>01, 02, 03, 04, 06, 07, 08, 09, 10, 12, and 14 </a:t>
            </a:r>
            <a:r>
              <a:rPr lang="en-US" altLang="zh-CN" dirty="0"/>
              <a:t>as the training set. The remaining data sets are merged with the test set (05, 11, 13) as a new test set.</a:t>
            </a:r>
            <a:endParaRPr lang="en-US" dirty="0"/>
          </a:p>
          <a:p>
            <a:r>
              <a:rPr lang="en-US" dirty="0"/>
              <a:t>2. </a:t>
            </a:r>
            <a:r>
              <a:rPr lang="en-US" altLang="zh-CN" dirty="0"/>
              <a:t>Retrain RMOT on the new training set and test on the new test set. </a:t>
            </a:r>
            <a:endParaRPr lang="en-US" dirty="0"/>
          </a:p>
          <a:p>
            <a:r>
              <a:rPr lang="en-US" dirty="0"/>
              <a:t>3. </a:t>
            </a:r>
            <a:r>
              <a:rPr lang="en-US" altLang="zh-CN" dirty="0"/>
              <a:t>Use a language model (</a:t>
            </a:r>
            <a:r>
              <a:rPr lang="en-US" altLang="zh-CN" dirty="0" err="1"/>
              <a:t>RoBERTa</a:t>
            </a:r>
            <a:r>
              <a:rPr lang="en-US" altLang="zh-CN" dirty="0"/>
              <a:t>, or other multi-modal models such as CLIP) to train on the </a:t>
            </a:r>
            <a:r>
              <a:rPr lang="en-US" altLang="zh-CN" b="1" dirty="0"/>
              <a:t>test set </a:t>
            </a:r>
            <a:r>
              <a:rPr lang="en-US" altLang="zh-CN" dirty="0"/>
              <a:t>and complete two multi-object tracking tasks: </a:t>
            </a:r>
          </a:p>
          <a:p>
            <a:pPr lvl="1"/>
            <a:r>
              <a:rPr lang="en-US" altLang="zh-CN" dirty="0"/>
              <a:t>(2</a:t>
            </a:r>
            <a:r>
              <a:rPr lang="en-US" altLang="zh-CN" u="sng" dirty="0"/>
              <a:t>)</a:t>
            </a:r>
            <a:r>
              <a:rPr lang="zh-CN" altLang="en-US" u="sng" dirty="0"/>
              <a:t> </a:t>
            </a:r>
            <a:r>
              <a:rPr lang="en-US" altLang="zh-CN" u="sng" dirty="0"/>
              <a:t>Without given the ground truth of the box and ID, </a:t>
            </a:r>
            <a:r>
              <a:rPr lang="en-US" altLang="zh-CN" dirty="0"/>
              <a:t>use the pre-training weights of DETR (following RMOT) to generate box proposals as pseudo labels, use the language model to design the loss function and test it on the test set.</a:t>
            </a:r>
          </a:p>
          <a:p>
            <a:pPr lvl="2"/>
            <a:r>
              <a:rPr lang="en-US" dirty="0"/>
              <a:t>(To be done in the final report)</a:t>
            </a:r>
          </a:p>
        </p:txBody>
      </p:sp>
      <p:pic>
        <p:nvPicPr>
          <p:cNvPr id="4" name="Picture 2" descr="ZJU-UIUC Institute | Haining">
            <a:extLst>
              <a:ext uri="{FF2B5EF4-FFF2-40B4-BE49-F238E27FC236}">
                <a16:creationId xmlns:a16="http://schemas.microsoft.com/office/drawing/2014/main" id="{A44C801C-16D2-3FF3-7B9B-C53F115F55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0283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C776C0-8046-8E59-3FF0-6DAA83ECA9D5}"/>
              </a:ext>
            </a:extLst>
          </p:cNvPr>
          <p:cNvSpPr>
            <a:spLocks noGrp="1"/>
          </p:cNvSpPr>
          <p:nvPr>
            <p:ph type="title"/>
          </p:nvPr>
        </p:nvSpPr>
        <p:spPr/>
        <p:txBody>
          <a:bodyPr/>
          <a:lstStyle/>
          <a:p>
            <a:r>
              <a:rPr lang="en-US" dirty="0"/>
              <a:t>Progress Update</a:t>
            </a:r>
          </a:p>
        </p:txBody>
      </p:sp>
      <p:sp>
        <p:nvSpPr>
          <p:cNvPr id="3" name="内容占位符 2">
            <a:extLst>
              <a:ext uri="{FF2B5EF4-FFF2-40B4-BE49-F238E27FC236}">
                <a16:creationId xmlns:a16="http://schemas.microsoft.com/office/drawing/2014/main" id="{F07236B1-63F2-9C66-905B-C8473FCEB459}"/>
              </a:ext>
            </a:extLst>
          </p:cNvPr>
          <p:cNvSpPr>
            <a:spLocks noGrp="1"/>
          </p:cNvSpPr>
          <p:nvPr>
            <p:ph idx="1"/>
          </p:nvPr>
        </p:nvSpPr>
        <p:spPr/>
        <p:txBody>
          <a:bodyPr/>
          <a:lstStyle/>
          <a:p>
            <a:r>
              <a:rPr lang="en-US" dirty="0"/>
              <a:t>Successful deployment of RMOT, </a:t>
            </a:r>
          </a:p>
          <a:p>
            <a:pPr marL="0" indent="0">
              <a:buNone/>
            </a:pPr>
            <a:endParaRPr lang="en-US" dirty="0"/>
          </a:p>
          <a:p>
            <a:r>
              <a:rPr lang="en-US" altLang="zh-CN" dirty="0"/>
              <a:t>Preparation for retraining,</a:t>
            </a:r>
            <a:endParaRPr lang="en-US" dirty="0"/>
          </a:p>
          <a:p>
            <a:endParaRPr lang="en-US" dirty="0"/>
          </a:p>
          <a:p>
            <a:r>
              <a:rPr lang="en-US" dirty="0"/>
              <a:t>Integration of the CLIP model,</a:t>
            </a:r>
          </a:p>
          <a:p>
            <a:endParaRPr lang="en-US" dirty="0"/>
          </a:p>
          <a:p>
            <a:endParaRPr lang="en-US" dirty="0"/>
          </a:p>
          <a:p>
            <a:endParaRPr lang="en-US" dirty="0"/>
          </a:p>
        </p:txBody>
      </p:sp>
      <p:pic>
        <p:nvPicPr>
          <p:cNvPr id="4" name="Picture 2" descr="ZJU-UIUC Institute | Haining">
            <a:extLst>
              <a:ext uri="{FF2B5EF4-FFF2-40B4-BE49-F238E27FC236}">
                <a16:creationId xmlns:a16="http://schemas.microsoft.com/office/drawing/2014/main" id="{E23E430D-1791-6C6E-EBBB-B03F8F6243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4349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F9A052-D457-6798-34F4-5A214121AE7F}"/>
              </a:ext>
            </a:extLst>
          </p:cNvPr>
          <p:cNvSpPr>
            <a:spLocks noGrp="1"/>
          </p:cNvSpPr>
          <p:nvPr>
            <p:ph type="title"/>
          </p:nvPr>
        </p:nvSpPr>
        <p:spPr/>
        <p:txBody>
          <a:bodyPr/>
          <a:lstStyle/>
          <a:p>
            <a:r>
              <a:rPr lang="en-US" dirty="0"/>
              <a:t>Target File (transrmot.py) Modifications</a:t>
            </a:r>
          </a:p>
        </p:txBody>
      </p:sp>
      <p:sp>
        <p:nvSpPr>
          <p:cNvPr id="3" name="内容占位符 2">
            <a:extLst>
              <a:ext uri="{FF2B5EF4-FFF2-40B4-BE49-F238E27FC236}">
                <a16:creationId xmlns:a16="http://schemas.microsoft.com/office/drawing/2014/main" id="{803B80DB-CD7A-2475-4212-0F7DD4DCAC39}"/>
              </a:ext>
            </a:extLst>
          </p:cNvPr>
          <p:cNvSpPr>
            <a:spLocks noGrp="1"/>
          </p:cNvSpPr>
          <p:nvPr>
            <p:ph idx="1"/>
          </p:nvPr>
        </p:nvSpPr>
        <p:spPr/>
        <p:txBody>
          <a:bodyPr/>
          <a:lstStyle/>
          <a:p>
            <a:r>
              <a:rPr lang="en-US" dirty="0"/>
              <a:t>Components to Replace: </a:t>
            </a:r>
            <a:r>
              <a:rPr lang="en-US" dirty="0">
                <a:solidFill>
                  <a:srgbClr val="FF0000"/>
                </a:solidFill>
              </a:rPr>
              <a:t>Please see the </a:t>
            </a:r>
            <a:r>
              <a:rPr lang="en-US" dirty="0" err="1">
                <a:solidFill>
                  <a:srgbClr val="FF0000"/>
                </a:solidFill>
              </a:rPr>
              <a:t>jupyter</a:t>
            </a:r>
            <a:r>
              <a:rPr lang="en-US" dirty="0">
                <a:solidFill>
                  <a:srgbClr val="FF0000"/>
                </a:solidFill>
              </a:rPr>
              <a:t> notebook</a:t>
            </a:r>
          </a:p>
          <a:p>
            <a:endParaRPr lang="en-US" dirty="0">
              <a:solidFill>
                <a:srgbClr val="FF0000"/>
              </a:solidFill>
            </a:endParaRPr>
          </a:p>
          <a:p>
            <a:r>
              <a:rPr lang="en-US" dirty="0"/>
              <a:t>Handling Hugging Face and GFW Issues: </a:t>
            </a:r>
          </a:p>
          <a:p>
            <a:pPr marL="0" indent="0">
              <a:buNone/>
            </a:pPr>
            <a:r>
              <a:rPr lang="en-US" dirty="0">
                <a:solidFill>
                  <a:srgbClr val="FF0000"/>
                </a:solidFill>
              </a:rPr>
              <a:t>Share insights on network strategies learned while dealing with Hugging Face under GFW constraints.</a:t>
            </a:r>
          </a:p>
        </p:txBody>
      </p:sp>
      <p:pic>
        <p:nvPicPr>
          <p:cNvPr id="4" name="Picture 2" descr="ZJU-UIUC Institute | Haining">
            <a:extLst>
              <a:ext uri="{FF2B5EF4-FFF2-40B4-BE49-F238E27FC236}">
                <a16:creationId xmlns:a16="http://schemas.microsoft.com/office/drawing/2014/main" id="{C60B70D7-2AB7-F2FA-57D0-895C607C4B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66026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29AAE8-DACC-3440-78ED-F1F9C519B3D8}"/>
              </a:ext>
            </a:extLst>
          </p:cNvPr>
          <p:cNvSpPr>
            <a:spLocks noGrp="1"/>
          </p:cNvSpPr>
          <p:nvPr>
            <p:ph type="title"/>
          </p:nvPr>
        </p:nvSpPr>
        <p:spPr/>
        <p:txBody>
          <a:bodyPr/>
          <a:lstStyle/>
          <a:p>
            <a:r>
              <a:rPr lang="en-US" dirty="0" err="1"/>
              <a:t>AutoDL</a:t>
            </a:r>
            <a:r>
              <a:rPr lang="en-US" dirty="0"/>
              <a:t> Server: an</a:t>
            </a:r>
            <a:r>
              <a:rPr lang="zh-CN" altLang="en-US" dirty="0"/>
              <a:t> </a:t>
            </a:r>
            <a:r>
              <a:rPr lang="en-US" altLang="zh-CN" dirty="0"/>
              <a:t>Online</a:t>
            </a:r>
            <a:r>
              <a:rPr lang="zh-CN" altLang="en-US" dirty="0"/>
              <a:t> </a:t>
            </a:r>
            <a:r>
              <a:rPr lang="en-US" altLang="zh-CN" dirty="0"/>
              <a:t>Platform</a:t>
            </a:r>
            <a:endParaRPr lang="en-US" dirty="0"/>
          </a:p>
        </p:txBody>
      </p:sp>
      <p:sp>
        <p:nvSpPr>
          <p:cNvPr id="3" name="内容占位符 2">
            <a:extLst>
              <a:ext uri="{FF2B5EF4-FFF2-40B4-BE49-F238E27FC236}">
                <a16:creationId xmlns:a16="http://schemas.microsoft.com/office/drawing/2014/main" id="{1AD2F628-87EB-7ACA-1E0E-700D026DDE0A}"/>
              </a:ext>
            </a:extLst>
          </p:cNvPr>
          <p:cNvSpPr>
            <a:spLocks noGrp="1"/>
          </p:cNvSpPr>
          <p:nvPr>
            <p:ph idx="1"/>
          </p:nvPr>
        </p:nvSpPr>
        <p:spPr/>
        <p:txBody>
          <a:bodyPr/>
          <a:lstStyle/>
          <a:p>
            <a:r>
              <a:rPr lang="en-US" b="1" dirty="0"/>
              <a:t>Access to Powerful Hardware</a:t>
            </a:r>
            <a:r>
              <a:rPr lang="en-US" dirty="0"/>
              <a:t>: offers remote access to powerful GPUs and CPUs, facilitating deep learning tasks based on their project needs.</a:t>
            </a:r>
          </a:p>
          <a:p>
            <a:endParaRPr lang="en-US" dirty="0"/>
          </a:p>
          <a:p>
            <a:r>
              <a:rPr lang="en-US" b="1" dirty="0"/>
              <a:t>Flexible Environment</a:t>
            </a:r>
            <a:r>
              <a:rPr lang="en-US" dirty="0"/>
              <a:t>: supports a wide range of deep learning frameworks and tools, such as TensorFlow, </a:t>
            </a:r>
            <a:r>
              <a:rPr lang="en-US" dirty="0" err="1"/>
              <a:t>PyTorch</a:t>
            </a:r>
            <a:r>
              <a:rPr lang="en-US" dirty="0"/>
              <a:t>, and </a:t>
            </a:r>
            <a:r>
              <a:rPr lang="en-US" dirty="0" err="1"/>
              <a:t>Keras</a:t>
            </a:r>
            <a:r>
              <a:rPr lang="en-US" dirty="0"/>
              <a:t>.</a:t>
            </a:r>
          </a:p>
          <a:p>
            <a:endParaRPr lang="en-US" dirty="0"/>
          </a:p>
          <a:p>
            <a:r>
              <a:rPr lang="en-US" b="1" dirty="0"/>
              <a:t>Remote Accessibility &amp; Collaboration Friendly</a:t>
            </a:r>
            <a:r>
              <a:rPr lang="en-US" dirty="0"/>
              <a:t>: Facilitates sharing of resources and collaboration among team </a:t>
            </a:r>
          </a:p>
        </p:txBody>
      </p:sp>
      <p:pic>
        <p:nvPicPr>
          <p:cNvPr id="4" name="Picture 2" descr="ZJU-UIUC Institute | Haining">
            <a:extLst>
              <a:ext uri="{FF2B5EF4-FFF2-40B4-BE49-F238E27FC236}">
                <a16:creationId xmlns:a16="http://schemas.microsoft.com/office/drawing/2014/main" id="{D7AE834C-5FB4-5DA4-1E43-B01D4EB041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97745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818581-6FAD-FE6F-0074-877A6E7A5ADB}"/>
              </a:ext>
            </a:extLst>
          </p:cNvPr>
          <p:cNvSpPr>
            <a:spLocks noGrp="1"/>
          </p:cNvSpPr>
          <p:nvPr>
            <p:ph type="title"/>
          </p:nvPr>
        </p:nvSpPr>
        <p:spPr/>
        <p:txBody>
          <a:bodyPr/>
          <a:lstStyle/>
          <a:p>
            <a:r>
              <a:rPr lang="en-US" dirty="0" err="1"/>
              <a:t>AutoDL</a:t>
            </a:r>
            <a:r>
              <a:rPr lang="en-US" dirty="0"/>
              <a:t> Server: Challenges Faced</a:t>
            </a:r>
          </a:p>
        </p:txBody>
      </p:sp>
      <p:sp>
        <p:nvSpPr>
          <p:cNvPr id="3" name="内容占位符 2">
            <a:extLst>
              <a:ext uri="{FF2B5EF4-FFF2-40B4-BE49-F238E27FC236}">
                <a16:creationId xmlns:a16="http://schemas.microsoft.com/office/drawing/2014/main" id="{184B0A2F-5881-042A-8AE6-DEC7B8FA2603}"/>
              </a:ext>
            </a:extLst>
          </p:cNvPr>
          <p:cNvSpPr>
            <a:spLocks noGrp="1"/>
          </p:cNvSpPr>
          <p:nvPr>
            <p:ph idx="1"/>
          </p:nvPr>
        </p:nvSpPr>
        <p:spPr/>
        <p:txBody>
          <a:bodyPr/>
          <a:lstStyle/>
          <a:p>
            <a:r>
              <a:rPr lang="en-US" b="1" dirty="0"/>
              <a:t>Problem 1</a:t>
            </a:r>
            <a:r>
              <a:rPr lang="en-US" dirty="0"/>
              <a:t>: Lack of funds, running on multiple cards very expensive.</a:t>
            </a:r>
          </a:p>
          <a:p>
            <a:r>
              <a:rPr lang="en-US" b="1" dirty="0"/>
              <a:t>Strategy</a:t>
            </a:r>
            <a:r>
              <a:rPr lang="en-US" dirty="0"/>
              <a:t>: Save money by using a single 2080Ti card to run a simpler portion of the data to see if it can converge.</a:t>
            </a:r>
          </a:p>
          <a:p>
            <a:endParaRPr lang="en-US" dirty="0"/>
          </a:p>
          <a:p>
            <a:r>
              <a:rPr lang="en-US" b="1" dirty="0"/>
              <a:t>Problem 2</a:t>
            </a:r>
            <a:r>
              <a:rPr lang="en-US" dirty="0"/>
              <a:t>: Initially unfamiliar using this platform.</a:t>
            </a:r>
          </a:p>
          <a:p>
            <a:r>
              <a:rPr lang="en-US" b="1" dirty="0"/>
              <a:t>Strategy</a:t>
            </a:r>
            <a:r>
              <a:rPr lang="en-US" dirty="0"/>
              <a:t>: Generate an SSH key and connect via Visual Studio Code.</a:t>
            </a:r>
          </a:p>
        </p:txBody>
      </p:sp>
      <p:pic>
        <p:nvPicPr>
          <p:cNvPr id="4" name="Picture 2" descr="ZJU-UIUC Institute | Haining">
            <a:extLst>
              <a:ext uri="{FF2B5EF4-FFF2-40B4-BE49-F238E27FC236}">
                <a16:creationId xmlns:a16="http://schemas.microsoft.com/office/drawing/2014/main" id="{0D5BDDA4-6366-3B60-7042-590B42BB27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77205" y="109205"/>
            <a:ext cx="123825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31413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727</TotalTime>
  <Words>1670</Words>
  <Application>Microsoft Office PowerPoint</Application>
  <PresentationFormat>宽屏</PresentationFormat>
  <Paragraphs>148</Paragraphs>
  <Slides>23</Slides>
  <Notes>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23</vt:i4>
      </vt:variant>
    </vt:vector>
  </HeadingPairs>
  <TitlesOfParts>
    <vt:vector size="32" baseType="lpstr">
      <vt:lpstr>PingFang SC</vt:lpstr>
      <vt:lpstr>Söhne</vt:lpstr>
      <vt:lpstr>Arial</vt:lpstr>
      <vt:lpstr>Calibri</vt:lpstr>
      <vt:lpstr>Calibri Light</vt:lpstr>
      <vt:lpstr>Open Sans</vt:lpstr>
      <vt:lpstr>Times New Roman</vt:lpstr>
      <vt:lpstr>Wingdings</vt:lpstr>
      <vt:lpstr>Office 主题​​</vt:lpstr>
      <vt:lpstr>ECE449 Project 8:  Referring Multi-Object Tracking with Domain Adaptation </vt:lpstr>
      <vt:lpstr>RMOT: Referring Multi-Object Tracking</vt:lpstr>
      <vt:lpstr>RMOT: Referring Multi-Object Tracking</vt:lpstr>
      <vt:lpstr>Problem Classification</vt:lpstr>
      <vt:lpstr>Problem Classification</vt:lpstr>
      <vt:lpstr>Progress Update</vt:lpstr>
      <vt:lpstr>Target File (transrmot.py) Modifications</vt:lpstr>
      <vt:lpstr>AutoDL Server: an Online Platform</vt:lpstr>
      <vt:lpstr>AutoDL Server: Challenges Faced</vt:lpstr>
      <vt:lpstr>KITTI MOT Tracking Dataset</vt:lpstr>
      <vt:lpstr>Language Model Component</vt:lpstr>
      <vt:lpstr>Language Model Component  Model Demonstration</vt:lpstr>
      <vt:lpstr>Intro to RoBERTa</vt:lpstr>
      <vt:lpstr>RoBERTa: Application in RMOT</vt:lpstr>
      <vt:lpstr>Cross-modal Encoder</vt:lpstr>
      <vt:lpstr>Cross-modal Encoder</vt:lpstr>
      <vt:lpstr>Contrastive Language-Image Pre-Training (CLIP)</vt:lpstr>
      <vt:lpstr>The motivation for integrating CLIP into the RMOT framework</vt:lpstr>
      <vt:lpstr>Contrastive Language-Image Pre-Training (CLIP)</vt:lpstr>
      <vt:lpstr>PowerPoint 演示文稿</vt:lpstr>
      <vt:lpstr>Contrastive Language-Image Pre-Training (CLIP)</vt:lpstr>
      <vt:lpstr>Contrastive Language-Image Pre-Training (CLIP)</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ECE449 Project 8:  Referring Multi-Object Tracking with Domain Adaptation </dc:title>
  <dc:creator>holly du</dc:creator>
  <cp:lastModifiedBy>Wang, Jie</cp:lastModifiedBy>
  <cp:revision>55</cp:revision>
  <dcterms:created xsi:type="dcterms:W3CDTF">2023-12-24T16:22:58Z</dcterms:created>
  <dcterms:modified xsi:type="dcterms:W3CDTF">2023-12-25T06:11:36Z</dcterms:modified>
</cp:coreProperties>
</file>

<file path=docProps/thumbnail.jpeg>
</file>